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2"/>
  </p:sldMasterIdLst>
  <p:sldIdLst>
    <p:sldId id="305" r:id="rId3"/>
    <p:sldId id="306" r:id="rId4"/>
    <p:sldId id="287" r:id="rId5"/>
    <p:sldId id="301" r:id="rId6"/>
    <p:sldId id="300" r:id="rId7"/>
    <p:sldId id="307" r:id="rId8"/>
    <p:sldId id="302" r:id="rId9"/>
    <p:sldId id="309" r:id="rId10"/>
    <p:sldId id="310" r:id="rId11"/>
    <p:sldId id="308" r:id="rId12"/>
    <p:sldId id="323" r:id="rId13"/>
    <p:sldId id="296" r:id="rId14"/>
    <p:sldId id="324" r:id="rId15"/>
    <p:sldId id="325" r:id="rId16"/>
    <p:sldId id="303" r:id="rId17"/>
    <p:sldId id="311" r:id="rId18"/>
    <p:sldId id="313" r:id="rId19"/>
    <p:sldId id="312" r:id="rId20"/>
    <p:sldId id="315" r:id="rId21"/>
    <p:sldId id="326" r:id="rId22"/>
    <p:sldId id="304" r:id="rId23"/>
    <p:sldId id="261" r:id="rId24"/>
    <p:sldId id="316" r:id="rId25"/>
    <p:sldId id="317" r:id="rId26"/>
    <p:sldId id="297" r:id="rId27"/>
    <p:sldId id="318" r:id="rId28"/>
    <p:sldId id="289" r:id="rId29"/>
    <p:sldId id="290" r:id="rId30"/>
    <p:sldId id="320" r:id="rId31"/>
    <p:sldId id="319" r:id="rId32"/>
    <p:sldId id="321" r:id="rId33"/>
    <p:sldId id="327" r:id="rId34"/>
    <p:sldId id="328" r:id="rId35"/>
    <p:sldId id="329" r:id="rId36"/>
    <p:sldId id="330" r:id="rId37"/>
    <p:sldId id="331" r:id="rId38"/>
    <p:sldId id="28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D2884"/>
    <a:srgbClr val="3E1B59"/>
    <a:srgbClr val="B0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CA521F-DA82-4D33-BDB0-FE6A79BDFC4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56C2F7-9C00-4198-B8F5-5C73263DF631}">
      <dgm:prSet/>
      <dgm:spPr/>
      <dgm:t>
        <a:bodyPr/>
        <a:lstStyle/>
        <a:p>
          <a:r>
            <a:rPr lang="en-US" i="1"/>
            <a:t>Exercise of Discretion (section 3315)</a:t>
          </a:r>
          <a:endParaRPr lang="en-US"/>
        </a:p>
      </dgm:t>
    </dgm:pt>
    <dgm:pt modelId="{7C3A866F-2C64-4DBA-B067-DA18BF3164B3}" type="parTrans" cxnId="{BC228491-8303-413D-9CC5-FF64EA308491}">
      <dgm:prSet/>
      <dgm:spPr/>
      <dgm:t>
        <a:bodyPr/>
        <a:lstStyle/>
        <a:p>
          <a:endParaRPr lang="en-US"/>
        </a:p>
      </dgm:t>
    </dgm:pt>
    <dgm:pt modelId="{D8CFD011-F545-4624-9634-F3B4E7CC4040}" type="sibTrans" cxnId="{BC228491-8303-413D-9CC5-FF64EA308491}">
      <dgm:prSet/>
      <dgm:spPr/>
      <dgm:t>
        <a:bodyPr/>
        <a:lstStyle/>
        <a:p>
          <a:endParaRPr lang="en-US"/>
        </a:p>
      </dgm:t>
    </dgm:pt>
    <dgm:pt modelId="{9572CB31-2E5A-41F7-82A9-6DEFD61E0564}">
      <dgm:prSet/>
      <dgm:spPr/>
      <dgm:t>
        <a:bodyPr/>
        <a:lstStyle/>
        <a:p>
          <a:r>
            <a:rPr lang="en-US" i="1" dirty="0"/>
            <a:t>Purpose Trusts (section 3556, et al.)</a:t>
          </a:r>
          <a:endParaRPr lang="en-US" dirty="0"/>
        </a:p>
      </dgm:t>
    </dgm:pt>
    <dgm:pt modelId="{5B1FDE78-1D2E-4C97-92B2-9F474CF92BB0}" type="parTrans" cxnId="{B032AF02-62A1-4765-92E3-1BCE9B42F5A9}">
      <dgm:prSet/>
      <dgm:spPr/>
      <dgm:t>
        <a:bodyPr/>
        <a:lstStyle/>
        <a:p>
          <a:endParaRPr lang="en-US"/>
        </a:p>
      </dgm:t>
    </dgm:pt>
    <dgm:pt modelId="{454A3B76-3606-4768-A60A-094CBDA96EE4}" type="sibTrans" cxnId="{B032AF02-62A1-4765-92E3-1BCE9B42F5A9}">
      <dgm:prSet/>
      <dgm:spPr/>
      <dgm:t>
        <a:bodyPr/>
        <a:lstStyle/>
        <a:p>
          <a:endParaRPr lang="en-US"/>
        </a:p>
      </dgm:t>
    </dgm:pt>
    <dgm:pt modelId="{4C93DBDC-1E76-4A75-B7DB-7BE8E62DBFE0}">
      <dgm:prSet/>
      <dgm:spPr/>
      <dgm:t>
        <a:bodyPr/>
        <a:lstStyle/>
        <a:p>
          <a:r>
            <a:rPr lang="en-US" i="1" dirty="0"/>
            <a:t>Resignation of Officeholders (section 3326)</a:t>
          </a:r>
          <a:endParaRPr lang="en-US" dirty="0"/>
        </a:p>
      </dgm:t>
    </dgm:pt>
    <dgm:pt modelId="{4886CAD0-6139-457E-87A1-428E3A06E90B}" type="parTrans" cxnId="{F1639C0D-3DA0-4383-8731-DF6C94F4C65F}">
      <dgm:prSet/>
      <dgm:spPr/>
      <dgm:t>
        <a:bodyPr/>
        <a:lstStyle/>
        <a:p>
          <a:endParaRPr lang="en-US"/>
        </a:p>
      </dgm:t>
    </dgm:pt>
    <dgm:pt modelId="{AFCBD604-6358-4370-8D53-3B702985C20E}" type="sibTrans" cxnId="{F1639C0D-3DA0-4383-8731-DF6C94F4C65F}">
      <dgm:prSet/>
      <dgm:spPr/>
      <dgm:t>
        <a:bodyPr/>
        <a:lstStyle/>
        <a:p>
          <a:endParaRPr lang="en-US"/>
        </a:p>
      </dgm:t>
    </dgm:pt>
    <dgm:pt modelId="{72AB25D3-F8DA-4C0F-A6A4-4A2AFCDECADD}">
      <dgm:prSet/>
      <dgm:spPr/>
      <dgm:t>
        <a:bodyPr/>
        <a:lstStyle/>
        <a:p>
          <a:r>
            <a:rPr lang="en-US" i="1" dirty="0"/>
            <a:t>Gifts Between Spouses (Title 13, section 1513)</a:t>
          </a:r>
          <a:endParaRPr lang="en-US" dirty="0"/>
        </a:p>
      </dgm:t>
    </dgm:pt>
    <dgm:pt modelId="{381DFAB9-EFDB-46E0-B1A4-AD266C689517}" type="parTrans" cxnId="{1F7BB12D-B759-4C95-9C01-19C8EC42362C}">
      <dgm:prSet/>
      <dgm:spPr/>
      <dgm:t>
        <a:bodyPr/>
        <a:lstStyle/>
        <a:p>
          <a:endParaRPr lang="en-US"/>
        </a:p>
      </dgm:t>
    </dgm:pt>
    <dgm:pt modelId="{8827AE5E-F7B9-4764-9B3A-954B2A691954}" type="sibTrans" cxnId="{1F7BB12D-B759-4C95-9C01-19C8EC42362C}">
      <dgm:prSet/>
      <dgm:spPr/>
      <dgm:t>
        <a:bodyPr/>
        <a:lstStyle/>
        <a:p>
          <a:endParaRPr lang="en-US"/>
        </a:p>
      </dgm:t>
    </dgm:pt>
    <dgm:pt modelId="{DE5017F7-D22A-407B-9402-463A678DA349}" type="pres">
      <dgm:prSet presAssocID="{EECA521F-DA82-4D33-BDB0-FE6A79BDFC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2D97B42-51A7-41B9-8531-589A8BCC3AE8}" type="pres">
      <dgm:prSet presAssocID="{F456C2F7-9C00-4198-B8F5-5C73263DF631}" presName="hierRoot1" presStyleCnt="0"/>
      <dgm:spPr/>
    </dgm:pt>
    <dgm:pt modelId="{1944CB06-D9A5-451B-A34B-9303688E6C4E}" type="pres">
      <dgm:prSet presAssocID="{F456C2F7-9C00-4198-B8F5-5C73263DF631}" presName="composite" presStyleCnt="0"/>
      <dgm:spPr/>
    </dgm:pt>
    <dgm:pt modelId="{86E1E3AE-F893-41D9-9264-2C87B6F79BD7}" type="pres">
      <dgm:prSet presAssocID="{F456C2F7-9C00-4198-B8F5-5C73263DF631}" presName="background" presStyleLbl="node0" presStyleIdx="0" presStyleCnt="4"/>
      <dgm:spPr/>
    </dgm:pt>
    <dgm:pt modelId="{53E3DF2C-35FF-4F2E-8959-0C334BA2F2E3}" type="pres">
      <dgm:prSet presAssocID="{F456C2F7-9C00-4198-B8F5-5C73263DF631}" presName="text" presStyleLbl="fgAcc0" presStyleIdx="0" presStyleCnt="4">
        <dgm:presLayoutVars>
          <dgm:chPref val="3"/>
        </dgm:presLayoutVars>
      </dgm:prSet>
      <dgm:spPr/>
    </dgm:pt>
    <dgm:pt modelId="{992D0627-96AC-47A1-B06A-C76C5FDD08FF}" type="pres">
      <dgm:prSet presAssocID="{F456C2F7-9C00-4198-B8F5-5C73263DF631}" presName="hierChild2" presStyleCnt="0"/>
      <dgm:spPr/>
    </dgm:pt>
    <dgm:pt modelId="{88429830-B52C-40A2-93C0-A5881754DA0A}" type="pres">
      <dgm:prSet presAssocID="{9572CB31-2E5A-41F7-82A9-6DEFD61E0564}" presName="hierRoot1" presStyleCnt="0"/>
      <dgm:spPr/>
    </dgm:pt>
    <dgm:pt modelId="{0B766CCA-0DCC-43BC-A2AC-A792BC021929}" type="pres">
      <dgm:prSet presAssocID="{9572CB31-2E5A-41F7-82A9-6DEFD61E0564}" presName="composite" presStyleCnt="0"/>
      <dgm:spPr/>
    </dgm:pt>
    <dgm:pt modelId="{3C35D811-7BF1-4A6B-9F59-9403B3D6447E}" type="pres">
      <dgm:prSet presAssocID="{9572CB31-2E5A-41F7-82A9-6DEFD61E0564}" presName="background" presStyleLbl="node0" presStyleIdx="1" presStyleCnt="4"/>
      <dgm:spPr/>
    </dgm:pt>
    <dgm:pt modelId="{98187602-1D35-420C-8B4E-79EC273F7662}" type="pres">
      <dgm:prSet presAssocID="{9572CB31-2E5A-41F7-82A9-6DEFD61E0564}" presName="text" presStyleLbl="fgAcc0" presStyleIdx="1" presStyleCnt="4">
        <dgm:presLayoutVars>
          <dgm:chPref val="3"/>
        </dgm:presLayoutVars>
      </dgm:prSet>
      <dgm:spPr/>
    </dgm:pt>
    <dgm:pt modelId="{9271CBF6-AA3A-4F46-84B5-0A821279E333}" type="pres">
      <dgm:prSet presAssocID="{9572CB31-2E5A-41F7-82A9-6DEFD61E0564}" presName="hierChild2" presStyleCnt="0"/>
      <dgm:spPr/>
    </dgm:pt>
    <dgm:pt modelId="{DE5CB9EE-9DD7-414F-9E4C-7B3ED9099278}" type="pres">
      <dgm:prSet presAssocID="{4C93DBDC-1E76-4A75-B7DB-7BE8E62DBFE0}" presName="hierRoot1" presStyleCnt="0"/>
      <dgm:spPr/>
    </dgm:pt>
    <dgm:pt modelId="{53AC83BE-C606-4E15-98E4-E025BE15459F}" type="pres">
      <dgm:prSet presAssocID="{4C93DBDC-1E76-4A75-B7DB-7BE8E62DBFE0}" presName="composite" presStyleCnt="0"/>
      <dgm:spPr/>
    </dgm:pt>
    <dgm:pt modelId="{458F00C1-1EF1-4495-BC05-C38E4C8645EB}" type="pres">
      <dgm:prSet presAssocID="{4C93DBDC-1E76-4A75-B7DB-7BE8E62DBFE0}" presName="background" presStyleLbl="node0" presStyleIdx="2" presStyleCnt="4"/>
      <dgm:spPr/>
    </dgm:pt>
    <dgm:pt modelId="{C37CD16B-7F06-461C-98A4-5FCDD5BAD7C9}" type="pres">
      <dgm:prSet presAssocID="{4C93DBDC-1E76-4A75-B7DB-7BE8E62DBFE0}" presName="text" presStyleLbl="fgAcc0" presStyleIdx="2" presStyleCnt="4">
        <dgm:presLayoutVars>
          <dgm:chPref val="3"/>
        </dgm:presLayoutVars>
      </dgm:prSet>
      <dgm:spPr/>
    </dgm:pt>
    <dgm:pt modelId="{8959126C-7D3E-45F7-8F7E-5B385C9AF65E}" type="pres">
      <dgm:prSet presAssocID="{4C93DBDC-1E76-4A75-B7DB-7BE8E62DBFE0}" presName="hierChild2" presStyleCnt="0"/>
      <dgm:spPr/>
    </dgm:pt>
    <dgm:pt modelId="{E8E44F3B-133F-4BD4-8B36-173305A0CF50}" type="pres">
      <dgm:prSet presAssocID="{72AB25D3-F8DA-4C0F-A6A4-4A2AFCDECADD}" presName="hierRoot1" presStyleCnt="0"/>
      <dgm:spPr/>
    </dgm:pt>
    <dgm:pt modelId="{D020CCFB-B34E-4904-B73B-FA592D5EB6CF}" type="pres">
      <dgm:prSet presAssocID="{72AB25D3-F8DA-4C0F-A6A4-4A2AFCDECADD}" presName="composite" presStyleCnt="0"/>
      <dgm:spPr/>
    </dgm:pt>
    <dgm:pt modelId="{730800CD-992F-4D33-A4ED-DD81E94C9108}" type="pres">
      <dgm:prSet presAssocID="{72AB25D3-F8DA-4C0F-A6A4-4A2AFCDECADD}" presName="background" presStyleLbl="node0" presStyleIdx="3" presStyleCnt="4"/>
      <dgm:spPr/>
    </dgm:pt>
    <dgm:pt modelId="{F86C6D62-482E-4286-A379-55C3B7C75A26}" type="pres">
      <dgm:prSet presAssocID="{72AB25D3-F8DA-4C0F-A6A4-4A2AFCDECADD}" presName="text" presStyleLbl="fgAcc0" presStyleIdx="3" presStyleCnt="4">
        <dgm:presLayoutVars>
          <dgm:chPref val="3"/>
        </dgm:presLayoutVars>
      </dgm:prSet>
      <dgm:spPr/>
    </dgm:pt>
    <dgm:pt modelId="{2E7550FA-C29B-4B49-B4BD-6B926F746665}" type="pres">
      <dgm:prSet presAssocID="{72AB25D3-F8DA-4C0F-A6A4-4A2AFCDECADD}" presName="hierChild2" presStyleCnt="0"/>
      <dgm:spPr/>
    </dgm:pt>
  </dgm:ptLst>
  <dgm:cxnLst>
    <dgm:cxn modelId="{B032AF02-62A1-4765-92E3-1BCE9B42F5A9}" srcId="{EECA521F-DA82-4D33-BDB0-FE6A79BDFC4B}" destId="{9572CB31-2E5A-41F7-82A9-6DEFD61E0564}" srcOrd="1" destOrd="0" parTransId="{5B1FDE78-1D2E-4C97-92B2-9F474CF92BB0}" sibTransId="{454A3B76-3606-4768-A60A-094CBDA96EE4}"/>
    <dgm:cxn modelId="{5297FD07-55C5-4384-80D7-74B67115BD90}" type="presOf" srcId="{72AB25D3-F8DA-4C0F-A6A4-4A2AFCDECADD}" destId="{F86C6D62-482E-4286-A379-55C3B7C75A26}" srcOrd="0" destOrd="0" presId="urn:microsoft.com/office/officeart/2005/8/layout/hierarchy1"/>
    <dgm:cxn modelId="{F1639C0D-3DA0-4383-8731-DF6C94F4C65F}" srcId="{EECA521F-DA82-4D33-BDB0-FE6A79BDFC4B}" destId="{4C93DBDC-1E76-4A75-B7DB-7BE8E62DBFE0}" srcOrd="2" destOrd="0" parTransId="{4886CAD0-6139-457E-87A1-428E3A06E90B}" sibTransId="{AFCBD604-6358-4370-8D53-3B702985C20E}"/>
    <dgm:cxn modelId="{1F7BB12D-B759-4C95-9C01-19C8EC42362C}" srcId="{EECA521F-DA82-4D33-BDB0-FE6A79BDFC4B}" destId="{72AB25D3-F8DA-4C0F-A6A4-4A2AFCDECADD}" srcOrd="3" destOrd="0" parTransId="{381DFAB9-EFDB-46E0-B1A4-AD266C689517}" sibTransId="{8827AE5E-F7B9-4764-9B3A-954B2A691954}"/>
    <dgm:cxn modelId="{82A8313B-75A7-4EC4-8B0D-5CC932C108C3}" type="presOf" srcId="{9572CB31-2E5A-41F7-82A9-6DEFD61E0564}" destId="{98187602-1D35-420C-8B4E-79EC273F7662}" srcOrd="0" destOrd="0" presId="urn:microsoft.com/office/officeart/2005/8/layout/hierarchy1"/>
    <dgm:cxn modelId="{5FAD054A-43E7-480C-BDC5-C45B0A1B2EC0}" type="presOf" srcId="{F456C2F7-9C00-4198-B8F5-5C73263DF631}" destId="{53E3DF2C-35FF-4F2E-8959-0C334BA2F2E3}" srcOrd="0" destOrd="0" presId="urn:microsoft.com/office/officeart/2005/8/layout/hierarchy1"/>
    <dgm:cxn modelId="{D7A7627D-FCDD-48DC-8458-2572B20CE701}" type="presOf" srcId="{4C93DBDC-1E76-4A75-B7DB-7BE8E62DBFE0}" destId="{C37CD16B-7F06-461C-98A4-5FCDD5BAD7C9}" srcOrd="0" destOrd="0" presId="urn:microsoft.com/office/officeart/2005/8/layout/hierarchy1"/>
    <dgm:cxn modelId="{7207988C-F52E-4CB5-BF36-E19E48CC8518}" type="presOf" srcId="{EECA521F-DA82-4D33-BDB0-FE6A79BDFC4B}" destId="{DE5017F7-D22A-407B-9402-463A678DA349}" srcOrd="0" destOrd="0" presId="urn:microsoft.com/office/officeart/2005/8/layout/hierarchy1"/>
    <dgm:cxn modelId="{BC228491-8303-413D-9CC5-FF64EA308491}" srcId="{EECA521F-DA82-4D33-BDB0-FE6A79BDFC4B}" destId="{F456C2F7-9C00-4198-B8F5-5C73263DF631}" srcOrd="0" destOrd="0" parTransId="{7C3A866F-2C64-4DBA-B067-DA18BF3164B3}" sibTransId="{D8CFD011-F545-4624-9634-F3B4E7CC4040}"/>
    <dgm:cxn modelId="{A4009F01-1AAF-4235-91D7-A801BABDDAB0}" type="presParOf" srcId="{DE5017F7-D22A-407B-9402-463A678DA349}" destId="{D2D97B42-51A7-41B9-8531-589A8BCC3AE8}" srcOrd="0" destOrd="0" presId="urn:microsoft.com/office/officeart/2005/8/layout/hierarchy1"/>
    <dgm:cxn modelId="{7147715C-9C79-48D4-A57C-7562784D4521}" type="presParOf" srcId="{D2D97B42-51A7-41B9-8531-589A8BCC3AE8}" destId="{1944CB06-D9A5-451B-A34B-9303688E6C4E}" srcOrd="0" destOrd="0" presId="urn:microsoft.com/office/officeart/2005/8/layout/hierarchy1"/>
    <dgm:cxn modelId="{DA30E2DB-DCE4-4007-8E90-2C64E9F4767A}" type="presParOf" srcId="{1944CB06-D9A5-451B-A34B-9303688E6C4E}" destId="{86E1E3AE-F893-41D9-9264-2C87B6F79BD7}" srcOrd="0" destOrd="0" presId="urn:microsoft.com/office/officeart/2005/8/layout/hierarchy1"/>
    <dgm:cxn modelId="{D2C72AE6-A9FD-4B90-BC8A-1B7999A65EB9}" type="presParOf" srcId="{1944CB06-D9A5-451B-A34B-9303688E6C4E}" destId="{53E3DF2C-35FF-4F2E-8959-0C334BA2F2E3}" srcOrd="1" destOrd="0" presId="urn:microsoft.com/office/officeart/2005/8/layout/hierarchy1"/>
    <dgm:cxn modelId="{F6B212F1-7925-4742-8358-1B3A4CB4C55F}" type="presParOf" srcId="{D2D97B42-51A7-41B9-8531-589A8BCC3AE8}" destId="{992D0627-96AC-47A1-B06A-C76C5FDD08FF}" srcOrd="1" destOrd="0" presId="urn:microsoft.com/office/officeart/2005/8/layout/hierarchy1"/>
    <dgm:cxn modelId="{47E3B967-42B2-4173-B6B3-E7ADDA82278F}" type="presParOf" srcId="{DE5017F7-D22A-407B-9402-463A678DA349}" destId="{88429830-B52C-40A2-93C0-A5881754DA0A}" srcOrd="1" destOrd="0" presId="urn:microsoft.com/office/officeart/2005/8/layout/hierarchy1"/>
    <dgm:cxn modelId="{5F83F5E4-0D1B-4834-B5C2-0E0C3C5E9959}" type="presParOf" srcId="{88429830-B52C-40A2-93C0-A5881754DA0A}" destId="{0B766CCA-0DCC-43BC-A2AC-A792BC021929}" srcOrd="0" destOrd="0" presId="urn:microsoft.com/office/officeart/2005/8/layout/hierarchy1"/>
    <dgm:cxn modelId="{E9914739-2058-4EB4-9EAA-BCB99AEC11E4}" type="presParOf" srcId="{0B766CCA-0DCC-43BC-A2AC-A792BC021929}" destId="{3C35D811-7BF1-4A6B-9F59-9403B3D6447E}" srcOrd="0" destOrd="0" presId="urn:microsoft.com/office/officeart/2005/8/layout/hierarchy1"/>
    <dgm:cxn modelId="{89EC3020-0E00-4305-9A16-4FE03C99065A}" type="presParOf" srcId="{0B766CCA-0DCC-43BC-A2AC-A792BC021929}" destId="{98187602-1D35-420C-8B4E-79EC273F7662}" srcOrd="1" destOrd="0" presId="urn:microsoft.com/office/officeart/2005/8/layout/hierarchy1"/>
    <dgm:cxn modelId="{0054AE3D-5401-4A4B-8F94-18B5D8B1CF91}" type="presParOf" srcId="{88429830-B52C-40A2-93C0-A5881754DA0A}" destId="{9271CBF6-AA3A-4F46-84B5-0A821279E333}" srcOrd="1" destOrd="0" presId="urn:microsoft.com/office/officeart/2005/8/layout/hierarchy1"/>
    <dgm:cxn modelId="{80D0895A-8366-4064-B042-206B9F44BB2C}" type="presParOf" srcId="{DE5017F7-D22A-407B-9402-463A678DA349}" destId="{DE5CB9EE-9DD7-414F-9E4C-7B3ED9099278}" srcOrd="2" destOrd="0" presId="urn:microsoft.com/office/officeart/2005/8/layout/hierarchy1"/>
    <dgm:cxn modelId="{F4558611-97CA-45A8-976A-47E3E74E59C3}" type="presParOf" srcId="{DE5CB9EE-9DD7-414F-9E4C-7B3ED9099278}" destId="{53AC83BE-C606-4E15-98E4-E025BE15459F}" srcOrd="0" destOrd="0" presId="urn:microsoft.com/office/officeart/2005/8/layout/hierarchy1"/>
    <dgm:cxn modelId="{3EC47FFD-3817-4127-96BB-65DF269016CA}" type="presParOf" srcId="{53AC83BE-C606-4E15-98E4-E025BE15459F}" destId="{458F00C1-1EF1-4495-BC05-C38E4C8645EB}" srcOrd="0" destOrd="0" presId="urn:microsoft.com/office/officeart/2005/8/layout/hierarchy1"/>
    <dgm:cxn modelId="{AA237CE3-28C5-4479-8035-EB12022D4BCA}" type="presParOf" srcId="{53AC83BE-C606-4E15-98E4-E025BE15459F}" destId="{C37CD16B-7F06-461C-98A4-5FCDD5BAD7C9}" srcOrd="1" destOrd="0" presId="urn:microsoft.com/office/officeart/2005/8/layout/hierarchy1"/>
    <dgm:cxn modelId="{7575F92A-2348-4CE5-A9C5-F11D53C0A4AF}" type="presParOf" srcId="{DE5CB9EE-9DD7-414F-9E4C-7B3ED9099278}" destId="{8959126C-7D3E-45F7-8F7E-5B385C9AF65E}" srcOrd="1" destOrd="0" presId="urn:microsoft.com/office/officeart/2005/8/layout/hierarchy1"/>
    <dgm:cxn modelId="{0C62376E-814D-4F07-897F-6211F19C0D75}" type="presParOf" srcId="{DE5017F7-D22A-407B-9402-463A678DA349}" destId="{E8E44F3B-133F-4BD4-8B36-173305A0CF50}" srcOrd="3" destOrd="0" presId="urn:microsoft.com/office/officeart/2005/8/layout/hierarchy1"/>
    <dgm:cxn modelId="{312CE5F5-121E-47DB-9665-00D94950EFA6}" type="presParOf" srcId="{E8E44F3B-133F-4BD4-8B36-173305A0CF50}" destId="{D020CCFB-B34E-4904-B73B-FA592D5EB6CF}" srcOrd="0" destOrd="0" presId="urn:microsoft.com/office/officeart/2005/8/layout/hierarchy1"/>
    <dgm:cxn modelId="{4FCF96E3-DA98-4100-AAAB-4DC05DB31E1B}" type="presParOf" srcId="{D020CCFB-B34E-4904-B73B-FA592D5EB6CF}" destId="{730800CD-992F-4D33-A4ED-DD81E94C9108}" srcOrd="0" destOrd="0" presId="urn:microsoft.com/office/officeart/2005/8/layout/hierarchy1"/>
    <dgm:cxn modelId="{647CF130-8C7D-4C38-BADA-F4FDC96EC628}" type="presParOf" srcId="{D020CCFB-B34E-4904-B73B-FA592D5EB6CF}" destId="{F86C6D62-482E-4286-A379-55C3B7C75A26}" srcOrd="1" destOrd="0" presId="urn:microsoft.com/office/officeart/2005/8/layout/hierarchy1"/>
    <dgm:cxn modelId="{69633111-B796-46D2-A55B-76778C38D801}" type="presParOf" srcId="{E8E44F3B-133F-4BD4-8B36-173305A0CF50}" destId="{2E7550FA-C29B-4B49-B4BD-6B926F74666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1E3AE-F893-41D9-9264-2C87B6F79BD7}">
      <dsp:nvSpPr>
        <dsp:cNvPr id="0" name=""/>
        <dsp:cNvSpPr/>
      </dsp:nvSpPr>
      <dsp:spPr>
        <a:xfrm>
          <a:off x="3170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3DF2C-35FF-4F2E-8959-0C334BA2F2E3}">
      <dsp:nvSpPr>
        <dsp:cNvPr id="0" name=""/>
        <dsp:cNvSpPr/>
      </dsp:nvSpPr>
      <dsp:spPr>
        <a:xfrm>
          <a:off x="254659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/>
            <a:t>Exercise of Discretion (section 3315)</a:t>
          </a:r>
          <a:endParaRPr lang="en-US" sz="2200" kern="1200"/>
        </a:p>
      </dsp:txBody>
      <dsp:txXfrm>
        <a:off x="296755" y="1309821"/>
        <a:ext cx="2179215" cy="1353072"/>
      </dsp:txXfrm>
    </dsp:sp>
    <dsp:sp modelId="{3C35D811-7BF1-4A6B-9F59-9403B3D6447E}">
      <dsp:nvSpPr>
        <dsp:cNvPr id="0" name=""/>
        <dsp:cNvSpPr/>
      </dsp:nvSpPr>
      <dsp:spPr>
        <a:xfrm>
          <a:off x="2769557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87602-1D35-420C-8B4E-79EC273F7662}">
      <dsp:nvSpPr>
        <dsp:cNvPr id="0" name=""/>
        <dsp:cNvSpPr/>
      </dsp:nvSpPr>
      <dsp:spPr>
        <a:xfrm>
          <a:off x="3021047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Purpose Trusts (section 3556, et al.)</a:t>
          </a:r>
          <a:endParaRPr lang="en-US" sz="2200" kern="1200" dirty="0"/>
        </a:p>
      </dsp:txBody>
      <dsp:txXfrm>
        <a:off x="3063143" y="1309821"/>
        <a:ext cx="2179215" cy="1353072"/>
      </dsp:txXfrm>
    </dsp:sp>
    <dsp:sp modelId="{458F00C1-1EF1-4495-BC05-C38E4C8645EB}">
      <dsp:nvSpPr>
        <dsp:cNvPr id="0" name=""/>
        <dsp:cNvSpPr/>
      </dsp:nvSpPr>
      <dsp:spPr>
        <a:xfrm>
          <a:off x="5535944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CD16B-7F06-461C-98A4-5FCDD5BAD7C9}">
      <dsp:nvSpPr>
        <dsp:cNvPr id="0" name=""/>
        <dsp:cNvSpPr/>
      </dsp:nvSpPr>
      <dsp:spPr>
        <a:xfrm>
          <a:off x="5787434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Resignation of Officeholders (section 3326)</a:t>
          </a:r>
          <a:endParaRPr lang="en-US" sz="2200" kern="1200" dirty="0"/>
        </a:p>
      </dsp:txBody>
      <dsp:txXfrm>
        <a:off x="5829530" y="1309821"/>
        <a:ext cx="2179215" cy="1353072"/>
      </dsp:txXfrm>
    </dsp:sp>
    <dsp:sp modelId="{730800CD-992F-4D33-A4ED-DD81E94C9108}">
      <dsp:nvSpPr>
        <dsp:cNvPr id="0" name=""/>
        <dsp:cNvSpPr/>
      </dsp:nvSpPr>
      <dsp:spPr>
        <a:xfrm>
          <a:off x="8302332" y="1028809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C6D62-482E-4286-A379-55C3B7C75A26}">
      <dsp:nvSpPr>
        <dsp:cNvPr id="0" name=""/>
        <dsp:cNvSpPr/>
      </dsp:nvSpPr>
      <dsp:spPr>
        <a:xfrm>
          <a:off x="8553822" y="1267725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Gifts Between Spouses (Title 13, section 1513)</a:t>
          </a:r>
          <a:endParaRPr lang="en-US" sz="2200" kern="1200" dirty="0"/>
        </a:p>
      </dsp:txBody>
      <dsp:txXfrm>
        <a:off x="8595918" y="1309821"/>
        <a:ext cx="2179215" cy="1353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8" indent="0" algn="ctr">
              <a:buNone/>
              <a:defRPr sz="2002"/>
            </a:lvl2pPr>
            <a:lvl3pPr marL="914175" indent="0" algn="ctr">
              <a:buNone/>
              <a:defRPr sz="1800"/>
            </a:lvl3pPr>
            <a:lvl4pPr marL="1371255" indent="0" algn="ctr">
              <a:buNone/>
              <a:defRPr sz="1598"/>
            </a:lvl4pPr>
            <a:lvl5pPr marL="1828343" indent="0" algn="ctr">
              <a:buNone/>
              <a:defRPr sz="1598"/>
            </a:lvl5pPr>
            <a:lvl6pPr marL="2285430" indent="0" algn="ctr">
              <a:buNone/>
              <a:defRPr sz="1598"/>
            </a:lvl6pPr>
            <a:lvl7pPr marL="2742518" indent="0" algn="ctr">
              <a:buNone/>
              <a:defRPr sz="1598"/>
            </a:lvl7pPr>
            <a:lvl8pPr marL="3199598" indent="0" algn="ctr">
              <a:buNone/>
              <a:defRPr sz="1598"/>
            </a:lvl8pPr>
            <a:lvl9pPr marL="3656685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3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3"/>
            <a:ext cx="2628900" cy="58118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3"/>
            <a:ext cx="7734300" cy="58118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8" indent="0">
              <a:buNone/>
              <a:defRPr sz="2002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959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3"/>
            <a:ext cx="10515600" cy="1325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6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2" b="1"/>
            </a:lvl2pPr>
            <a:lvl3pPr marL="914175" indent="0">
              <a:buNone/>
              <a:defRPr sz="1800" b="1"/>
            </a:lvl3pPr>
            <a:lvl4pPr marL="1371255" indent="0">
              <a:buNone/>
              <a:defRPr sz="1598" b="1"/>
            </a:lvl4pPr>
            <a:lvl5pPr marL="1828343" indent="0">
              <a:buNone/>
              <a:defRPr sz="1598" b="1"/>
            </a:lvl5pPr>
            <a:lvl6pPr marL="2285430" indent="0">
              <a:buNone/>
              <a:defRPr sz="1598" b="1"/>
            </a:lvl6pPr>
            <a:lvl7pPr marL="2742518" indent="0">
              <a:buNone/>
              <a:defRPr sz="1598" b="1"/>
            </a:lvl7pPr>
            <a:lvl8pPr marL="3199598" indent="0">
              <a:buNone/>
              <a:defRPr sz="1598" b="1"/>
            </a:lvl8pPr>
            <a:lvl9pPr marL="3656685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6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8" indent="0">
              <a:buNone/>
              <a:defRPr sz="2002" b="1"/>
            </a:lvl2pPr>
            <a:lvl3pPr marL="914175" indent="0">
              <a:buNone/>
              <a:defRPr sz="1800" b="1"/>
            </a:lvl3pPr>
            <a:lvl4pPr marL="1371255" indent="0">
              <a:buNone/>
              <a:defRPr sz="1598" b="1"/>
            </a:lvl4pPr>
            <a:lvl5pPr marL="1828343" indent="0">
              <a:buNone/>
              <a:defRPr sz="1598" b="1"/>
            </a:lvl5pPr>
            <a:lvl6pPr marL="2285430" indent="0">
              <a:buNone/>
              <a:defRPr sz="1598" b="1"/>
            </a:lvl6pPr>
            <a:lvl7pPr marL="2742518" indent="0">
              <a:buNone/>
              <a:defRPr sz="1598" b="1"/>
            </a:lvl7pPr>
            <a:lvl8pPr marL="3199598" indent="0">
              <a:buNone/>
              <a:defRPr sz="1598" b="1"/>
            </a:lvl8pPr>
            <a:lvl9pPr marL="3656685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5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5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8"/>
          </a:xfrm>
        </p:spPr>
        <p:txBody>
          <a:bodyPr/>
          <a:lstStyle>
            <a:lvl1pPr>
              <a:defRPr sz="3202"/>
            </a:lvl1pPr>
            <a:lvl2pPr>
              <a:defRPr sz="2798"/>
            </a:lvl2pPr>
            <a:lvl3pPr>
              <a:defRPr sz="2400"/>
            </a:lvl3pPr>
            <a:lvl4pPr>
              <a:defRPr sz="2002"/>
            </a:lvl4pPr>
            <a:lvl5pPr>
              <a:defRPr sz="2002"/>
            </a:lvl5pPr>
            <a:lvl6pPr>
              <a:defRPr sz="2002"/>
            </a:lvl6pPr>
            <a:lvl7pPr>
              <a:defRPr sz="2002"/>
            </a:lvl7pPr>
            <a:lvl8pPr>
              <a:defRPr sz="2002"/>
            </a:lvl8pPr>
            <a:lvl9pPr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90"/>
          </a:xfrm>
        </p:spPr>
        <p:txBody>
          <a:bodyPr/>
          <a:lstStyle>
            <a:lvl1pPr marL="0" indent="0">
              <a:buNone/>
              <a:defRPr sz="1598"/>
            </a:lvl1pPr>
            <a:lvl2pPr marL="457088" indent="0">
              <a:buNone/>
              <a:defRPr sz="1403"/>
            </a:lvl2pPr>
            <a:lvl3pPr marL="914175" indent="0">
              <a:buNone/>
              <a:defRPr sz="1200"/>
            </a:lvl3pPr>
            <a:lvl4pPr marL="1371255" indent="0">
              <a:buNone/>
              <a:defRPr sz="998"/>
            </a:lvl4pPr>
            <a:lvl5pPr marL="1828343" indent="0">
              <a:buNone/>
              <a:defRPr sz="998"/>
            </a:lvl5pPr>
            <a:lvl6pPr marL="2285430" indent="0">
              <a:buNone/>
              <a:defRPr sz="998"/>
            </a:lvl6pPr>
            <a:lvl7pPr marL="2742518" indent="0">
              <a:buNone/>
              <a:defRPr sz="998"/>
            </a:lvl7pPr>
            <a:lvl8pPr marL="3199598" indent="0">
              <a:buNone/>
              <a:defRPr sz="998"/>
            </a:lvl8pPr>
            <a:lvl9pPr marL="3656685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8"/>
          </a:xfrm>
        </p:spPr>
        <p:txBody>
          <a:bodyPr/>
          <a:lstStyle>
            <a:lvl1pPr marL="0" indent="0">
              <a:buNone/>
              <a:defRPr sz="3202"/>
            </a:lvl1pPr>
            <a:lvl2pPr marL="457088" indent="0">
              <a:buNone/>
              <a:defRPr sz="2798"/>
            </a:lvl2pPr>
            <a:lvl3pPr marL="914175" indent="0">
              <a:buNone/>
              <a:defRPr sz="2400"/>
            </a:lvl3pPr>
            <a:lvl4pPr marL="1371255" indent="0">
              <a:buNone/>
              <a:defRPr sz="2002"/>
            </a:lvl4pPr>
            <a:lvl5pPr marL="1828343" indent="0">
              <a:buNone/>
              <a:defRPr sz="2002"/>
            </a:lvl5pPr>
            <a:lvl6pPr marL="2285430" indent="0">
              <a:buNone/>
              <a:defRPr sz="2002"/>
            </a:lvl6pPr>
            <a:lvl7pPr marL="2742518" indent="0">
              <a:buNone/>
              <a:defRPr sz="2002"/>
            </a:lvl7pPr>
            <a:lvl8pPr marL="3199598" indent="0">
              <a:buNone/>
              <a:defRPr sz="2002"/>
            </a:lvl8pPr>
            <a:lvl9pPr marL="3656685" indent="0">
              <a:buNone/>
              <a:defRPr sz="200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90"/>
          </a:xfrm>
        </p:spPr>
        <p:txBody>
          <a:bodyPr/>
          <a:lstStyle>
            <a:lvl1pPr marL="0" indent="0">
              <a:buNone/>
              <a:defRPr sz="1598"/>
            </a:lvl1pPr>
            <a:lvl2pPr marL="457088" indent="0">
              <a:buNone/>
              <a:defRPr sz="1403"/>
            </a:lvl2pPr>
            <a:lvl3pPr marL="914175" indent="0">
              <a:buNone/>
              <a:defRPr sz="1200"/>
            </a:lvl3pPr>
            <a:lvl4pPr marL="1371255" indent="0">
              <a:buNone/>
              <a:defRPr sz="998"/>
            </a:lvl4pPr>
            <a:lvl5pPr marL="1828343" indent="0">
              <a:buNone/>
              <a:defRPr sz="998"/>
            </a:lvl5pPr>
            <a:lvl6pPr marL="2285430" indent="0">
              <a:buNone/>
              <a:defRPr sz="998"/>
            </a:lvl6pPr>
            <a:lvl7pPr marL="2742518" indent="0">
              <a:buNone/>
              <a:defRPr sz="998"/>
            </a:lvl7pPr>
            <a:lvl8pPr marL="3199598" indent="0">
              <a:buNone/>
              <a:defRPr sz="998"/>
            </a:lvl8pPr>
            <a:lvl9pPr marL="3656685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325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19855-744B-417B-B1AA-70CE70F214D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F3EEC-2412-434B-BA68-A34F87F93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9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175" rtl="0" eaLnBrk="1" latinLnBrk="0" hangingPunct="1">
        <a:lnSpc>
          <a:spcPct val="90000"/>
        </a:lnSpc>
        <a:spcBef>
          <a:spcPct val="0"/>
        </a:spcBef>
        <a:buNone/>
        <a:defRPr sz="44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0" indent="-228540" algn="l" defTabSz="914175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628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3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5" indent="-228540" algn="l" defTabSz="914175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8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eetoftheshepherd.blogspot.com/2010/09/happy-people-need-jesus-too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dleeastmonitor.com/20200822-algeria-an-important-decision-regarding-children-of-unknown-parentage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2073-EFEF-DEB9-3671-C9FE1F92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461"/>
            <a:ext cx="4343400" cy="6536986"/>
          </a:xfrm>
        </p:spPr>
        <p:txBody>
          <a:bodyPr>
            <a:noAutofit/>
          </a:bodyPr>
          <a:lstStyle/>
          <a:p>
            <a:r>
              <a:rPr lang="en-US" sz="6000" dirty="0">
                <a:latin typeface="Forte" panose="03060902040502070203" pitchFamily="66" charset="0"/>
              </a:rPr>
              <a:t>Survive </a:t>
            </a:r>
            <a:br>
              <a:rPr lang="en-US" sz="6000" dirty="0">
                <a:latin typeface="Forte" panose="03060902040502070203" pitchFamily="66" charset="0"/>
              </a:rPr>
            </a:br>
            <a:r>
              <a:rPr lang="en-US" sz="3600" dirty="0">
                <a:latin typeface="Forte" panose="03060902040502070203" pitchFamily="66" charset="0"/>
              </a:rPr>
              <a:t>and</a:t>
            </a:r>
            <a:r>
              <a:rPr lang="en-US" sz="6000" dirty="0">
                <a:latin typeface="Forte" panose="03060902040502070203" pitchFamily="66" charset="0"/>
              </a:rPr>
              <a:t> </a:t>
            </a:r>
            <a:br>
              <a:rPr lang="en-US" sz="6000" dirty="0">
                <a:latin typeface="Forte" panose="03060902040502070203" pitchFamily="66" charset="0"/>
              </a:rPr>
            </a:br>
            <a:r>
              <a:rPr lang="en-US" sz="6000" dirty="0">
                <a:latin typeface="Forte" panose="03060902040502070203" pitchFamily="66" charset="0"/>
              </a:rPr>
              <a:t>Thrive </a:t>
            </a:r>
            <a:br>
              <a:rPr lang="en-US" sz="6000" dirty="0">
                <a:latin typeface="Forte" panose="03060902040502070203" pitchFamily="66" charset="0"/>
              </a:rPr>
            </a:br>
            <a:r>
              <a:rPr lang="en-US" sz="3600" dirty="0">
                <a:latin typeface="Forte" panose="03060902040502070203" pitchFamily="66" charset="0"/>
              </a:rPr>
              <a:t>with</a:t>
            </a:r>
            <a:r>
              <a:rPr lang="en-US" sz="6000" dirty="0">
                <a:latin typeface="Forte" panose="03060902040502070203" pitchFamily="66" charset="0"/>
              </a:rPr>
              <a:t> </a:t>
            </a:r>
            <a:br>
              <a:rPr lang="en-US" sz="6000" dirty="0">
                <a:latin typeface="Forte" panose="03060902040502070203" pitchFamily="66" charset="0"/>
              </a:rPr>
            </a:br>
            <a:r>
              <a:rPr lang="en-US" sz="6000" dirty="0">
                <a:latin typeface="Forte" panose="03060902040502070203" pitchFamily="66" charset="0"/>
              </a:rPr>
              <a:t>Trust Act 25!</a:t>
            </a:r>
            <a:br>
              <a:rPr lang="en-US" sz="6000" dirty="0">
                <a:latin typeface="Forte" panose="03060902040502070203" pitchFamily="66" charset="0"/>
              </a:rPr>
            </a:br>
            <a:br>
              <a:rPr lang="en-US" sz="1800" dirty="0">
                <a:latin typeface="Forte" panose="03060902040502070203" pitchFamily="66" charset="0"/>
              </a:rPr>
            </a:br>
            <a:r>
              <a:rPr lang="en-US" sz="2400" dirty="0">
                <a:latin typeface="Forte" panose="03060902040502070203" pitchFamily="66" charset="0"/>
              </a:rPr>
              <a:t>Jocelyn Borowsky</a:t>
            </a:r>
            <a:br>
              <a:rPr lang="en-US" sz="2400" dirty="0">
                <a:latin typeface="Forte" panose="03060902040502070203" pitchFamily="66" charset="0"/>
              </a:rPr>
            </a:br>
            <a:r>
              <a:rPr lang="en-US" sz="2400" dirty="0">
                <a:latin typeface="Forte" panose="03060902040502070203" pitchFamily="66" charset="0"/>
              </a:rPr>
              <a:t>Duane Morris LLP</a:t>
            </a:r>
            <a:br>
              <a:rPr lang="en-US" sz="2400" dirty="0">
                <a:latin typeface="Forte" panose="03060902040502070203" pitchFamily="66" charset="0"/>
              </a:rPr>
            </a:br>
            <a:br>
              <a:rPr lang="en-US" sz="2400" dirty="0">
                <a:latin typeface="Forte" panose="03060902040502070203" pitchFamily="66" charset="0"/>
              </a:rPr>
            </a:br>
            <a:r>
              <a:rPr lang="en-US" sz="2400" dirty="0">
                <a:latin typeface="Forte" panose="03060902040502070203" pitchFamily="66" charset="0"/>
              </a:rPr>
              <a:t>Greg Weinig</a:t>
            </a:r>
            <a:br>
              <a:rPr lang="en-US" sz="2400" dirty="0">
                <a:latin typeface="Forte" panose="03060902040502070203" pitchFamily="66" charset="0"/>
              </a:rPr>
            </a:br>
            <a:r>
              <a:rPr lang="en-US" sz="2400" dirty="0">
                <a:latin typeface="Forte" panose="03060902040502070203" pitchFamily="66" charset="0"/>
              </a:rPr>
              <a:t>Connolly Gallagher LLP</a:t>
            </a:r>
            <a:br>
              <a:rPr lang="en-US" sz="2400" dirty="0">
                <a:latin typeface="Forte" panose="03060902040502070203" pitchFamily="66" charset="0"/>
              </a:rPr>
            </a:br>
            <a:endParaRPr lang="en-US" sz="2400" dirty="0">
              <a:latin typeface="Forte" panose="03060902040502070203" pitchFamily="66" charset="0"/>
            </a:endParaRPr>
          </a:p>
        </p:txBody>
      </p:sp>
      <p:pic>
        <p:nvPicPr>
          <p:cNvPr id="6" name="Picture Placeholder 5" descr="A group of people cheering&#10;&#10;AI-generated content may be incorrect.">
            <a:extLst>
              <a:ext uri="{FF2B5EF4-FFF2-40B4-BE49-F238E27FC236}">
                <a16:creationId xmlns:a16="http://schemas.microsoft.com/office/drawing/2014/main" id="{5E4C3C77-BB07-9405-D5F2-ACC3470709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303" r="8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60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1F39B-2D6A-EB82-1CEE-7EEA18A9C0BF}"/>
              </a:ext>
            </a:extLst>
          </p:cNvPr>
          <p:cNvSpPr txBox="1">
            <a:spLocks/>
          </p:cNvSpPr>
          <p:nvPr/>
        </p:nvSpPr>
        <p:spPr>
          <a:xfrm>
            <a:off x="876693" y="231649"/>
            <a:ext cx="4353675" cy="21259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1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Perpetua" panose="02020502060401020303" pitchFamily="18" charset="0"/>
              </a:rPr>
              <a:t>Exercise of Discretion – cont’d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08AA68-6179-AA99-CCB8-D4723B3A7087}"/>
              </a:ext>
            </a:extLst>
          </p:cNvPr>
          <p:cNvSpPr/>
          <p:nvPr/>
        </p:nvSpPr>
        <p:spPr>
          <a:xfrm>
            <a:off x="876693" y="2533475"/>
            <a:ext cx="3455821" cy="4092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Perpetua" panose="02020502060401020303" pitchFamily="18" charset="0"/>
              </a:rPr>
              <a:t>Q. Why not clone the previous “not an enforceable right” language?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Perpetua" panose="02020502060401020303" pitchFamily="18" charset="0"/>
              </a:rPr>
              <a:t>A. Oversimplification of trust law – if fiduciary’s discretion is unreviewable, is it still a trust?</a:t>
            </a:r>
          </a:p>
        </p:txBody>
      </p:sp>
      <p:pic>
        <p:nvPicPr>
          <p:cNvPr id="1026" name="Picture 2" descr="Clone trooper | Wookieepedia | Fandom">
            <a:extLst>
              <a:ext uri="{FF2B5EF4-FFF2-40B4-BE49-F238E27FC236}">
                <a16:creationId xmlns:a16="http://schemas.microsoft.com/office/drawing/2014/main" id="{83F1B921-24A2-C318-FC62-B37071DA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672" y="742143"/>
            <a:ext cx="6389346" cy="53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55BD61-DCA1-E1AA-BF39-CD7373624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784" y="6149291"/>
            <a:ext cx="1524000" cy="523396"/>
          </a:xfrm>
          <a:prstGeom prst="rect">
            <a:avLst/>
          </a:prstGeom>
        </p:spPr>
      </p:pic>
      <p:pic>
        <p:nvPicPr>
          <p:cNvPr id="7" name="Google Shape;1470;p173">
            <a:extLst>
              <a:ext uri="{FF2B5EF4-FFF2-40B4-BE49-F238E27FC236}">
                <a16:creationId xmlns:a16="http://schemas.microsoft.com/office/drawing/2014/main" id="{C1D9C720-B441-1489-4E03-64DAA73AC7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1830" y="6142326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30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1549" y="702764"/>
            <a:ext cx="9144000" cy="16381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latin typeface="Perpetua" panose="02020502060401020303" pitchFamily="18" charset="0"/>
              </a:rPr>
              <a:t>Purpose Trusts</a:t>
            </a:r>
            <a:br>
              <a:rPr lang="en-US" dirty="0">
                <a:latin typeface="Perpetua" panose="02020502060401020303" pitchFamily="18" charset="0"/>
              </a:rPr>
            </a:br>
            <a:r>
              <a:rPr lang="en-US" sz="4900" dirty="0">
                <a:latin typeface="Perpetua" panose="02020502060401020303" pitchFamily="18" charset="0"/>
              </a:rPr>
              <a:t>(Section 3556 et al.)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6"/>
            <a:ext cx="12191999" cy="592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99" y="6266693"/>
            <a:ext cx="1629156" cy="398695"/>
          </a:xfrm>
          <a:prstGeom prst="rect">
            <a:avLst/>
          </a:prstGeom>
        </p:spPr>
      </p:pic>
      <p:pic>
        <p:nvPicPr>
          <p:cNvPr id="1026" name="Picture 2" descr="The One Purpose We All Share in Life">
            <a:extLst>
              <a:ext uri="{FF2B5EF4-FFF2-40B4-BE49-F238E27FC236}">
                <a16:creationId xmlns:a16="http://schemas.microsoft.com/office/drawing/2014/main" id="{308E3603-4991-3993-03A2-03066112D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49" y="2619022"/>
            <a:ext cx="6096000" cy="33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470;p173">
            <a:extLst>
              <a:ext uri="{FF2B5EF4-FFF2-40B4-BE49-F238E27FC236}">
                <a16:creationId xmlns:a16="http://schemas.microsoft.com/office/drawing/2014/main" id="{D4F1DE29-5B24-82BB-B293-DADA692F85B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3980" y="6155236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647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B907-57FD-4C0C-AC67-C8711297B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07B2-FD49-2409-8B7B-20CFD4BE8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224" y="853439"/>
            <a:ext cx="6113121" cy="70298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latin typeface="Perpetua" panose="02020502060401020303" pitchFamily="18" charset="0"/>
              </a:rPr>
              <a:t>Purpose Trusts (continued)</a:t>
            </a:r>
            <a:endParaRPr lang="en-US" sz="4000" dirty="0">
              <a:latin typeface="Perpetua" panose="02020502060401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36905-1F87-AB14-8CE7-022529974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4972" y="1969340"/>
            <a:ext cx="4120896" cy="2578233"/>
          </a:xfrm>
        </p:spPr>
        <p:txBody>
          <a:bodyPr>
            <a:noAutofit/>
          </a:bodyPr>
          <a:lstStyle/>
          <a:p>
            <a:pPr algn="just"/>
            <a:r>
              <a:rPr lang="en-US" sz="4400" dirty="0">
                <a:latin typeface="Perpetua" panose="02020502060401020303" pitchFamily="18" charset="0"/>
              </a:rPr>
              <a:t>New position:</a:t>
            </a:r>
          </a:p>
          <a:p>
            <a:pPr algn="just"/>
            <a:endParaRPr lang="en-US" sz="4400" dirty="0">
              <a:latin typeface="Perpetua" panose="02020502060401020303" pitchFamily="18" charset="0"/>
            </a:endParaRPr>
          </a:p>
          <a:p>
            <a:pPr algn="just"/>
            <a:r>
              <a:rPr lang="en-US" sz="4400" dirty="0">
                <a:latin typeface="Perpetua" panose="02020502060401020303" pitchFamily="18" charset="0"/>
              </a:rPr>
              <a:t>  </a:t>
            </a:r>
            <a:r>
              <a:rPr lang="en-US" sz="7200" dirty="0">
                <a:latin typeface="Perpetua" panose="02020502060401020303" pitchFamily="18" charset="0"/>
              </a:rPr>
              <a:t>Enforcer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E3626-3E18-6876-8351-4C7B5C42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6"/>
            <a:ext cx="12191999" cy="59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D9AFE-AEBA-FC88-9E8F-0E14DFD2E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99" y="6267838"/>
            <a:ext cx="1629156" cy="398695"/>
          </a:xfrm>
          <a:prstGeom prst="rect">
            <a:avLst/>
          </a:prstGeom>
        </p:spPr>
      </p:pic>
      <p:pic>
        <p:nvPicPr>
          <p:cNvPr id="2050" name="Picture 2" descr="The Enforcer, Clint Eastwood, 1976 Poster Print">
            <a:extLst>
              <a:ext uri="{FF2B5EF4-FFF2-40B4-BE49-F238E27FC236}">
                <a16:creationId xmlns:a16="http://schemas.microsoft.com/office/drawing/2014/main" id="{1297A212-0B48-A6F5-5C9B-CA25DCCA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45" y="1824835"/>
            <a:ext cx="7061264" cy="46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9D76067B-1655-39C3-7147-69907019BF7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4320" y="6129208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65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94AA-D977-025E-CCF9-EC988EB0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086325"/>
          </a:xfrm>
        </p:spPr>
        <p:txBody>
          <a:bodyPr/>
          <a:lstStyle/>
          <a:p>
            <a:r>
              <a:rPr lang="en-US" dirty="0">
                <a:latin typeface="Perpetua" panose="02020502060401020303" pitchFamily="18" charset="0"/>
              </a:rPr>
              <a:t>Purpose Trusts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9E88-A386-9282-367D-848F01984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600" dirty="0">
                <a:latin typeface="Perpetua" panose="02020502060401020303" pitchFamily="18" charset="0"/>
              </a:rPr>
              <a:t>An Enforcer is: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Perpetua" panose="02020502060401020303" pitchFamily="18" charset="0"/>
              </a:rPr>
              <a:t>Not a new concept but a newly recognized office, presumed to be a fiduciary position, unless trust states otherwise;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Perpetua" panose="02020502060401020303" pitchFamily="18" charset="0"/>
              </a:rPr>
              <a:t>May be appointed by the Court if trust lacks an office of enforcer or the office is vacant;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Perpetua" panose="02020502060401020303" pitchFamily="18" charset="0"/>
              </a:rPr>
              <a:t>A person with an interest in declared purpose of trust may petition court to appoint an enforcer or to remove an enforcer;</a:t>
            </a:r>
          </a:p>
          <a:p>
            <a:endParaRPr lang="en-US" dirty="0"/>
          </a:p>
        </p:txBody>
      </p:sp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9DF8AD1B-B0C1-30AA-1B34-A04E5983EA0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30167" y="6013816"/>
            <a:ext cx="1961100" cy="5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BC630-8420-D97F-239F-009713043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88" y="6094182"/>
            <a:ext cx="1629156" cy="3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77DC6-ACA3-8A30-DDC7-800E4D0A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074571"/>
          </a:xfrm>
        </p:spPr>
        <p:txBody>
          <a:bodyPr/>
          <a:lstStyle/>
          <a:p>
            <a:r>
              <a:rPr lang="en-US" dirty="0">
                <a:latin typeface="Perpetua" panose="02020502060401020303" pitchFamily="18" charset="0"/>
              </a:rPr>
              <a:t>Purpose Trust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8603-B858-9B9B-40CC-CC866314F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Perpetua" panose="02020502060401020303" pitchFamily="18" charset="0"/>
              </a:rPr>
              <a:t>An Enforcer is:</a:t>
            </a:r>
          </a:p>
          <a:p>
            <a:r>
              <a:rPr lang="en-US" sz="3600" dirty="0">
                <a:latin typeface="Perpetua" panose="02020502060401020303" pitchFamily="18" charset="0"/>
              </a:rPr>
              <a:t>Authorized to, and has standing to, enforce the trust (but the trust may appoint others to enforce the trust)</a:t>
            </a:r>
          </a:p>
          <a:p>
            <a:r>
              <a:rPr lang="en-US" sz="3600" dirty="0">
                <a:latin typeface="Perpetua" panose="02020502060401020303" pitchFamily="18" charset="0"/>
              </a:rPr>
              <a:t>May effect trust modification under Delaware modification statutes if the trust lacks an identifiable person as beneficiary:</a:t>
            </a:r>
          </a:p>
          <a:p>
            <a:pPr lvl="1"/>
            <a:r>
              <a:rPr lang="en-US" sz="3600" dirty="0">
                <a:latin typeface="Perpetua" panose="02020502060401020303" pitchFamily="18" charset="0"/>
              </a:rPr>
              <a:t>Enforcer is an “interested person” under 12 Del. C. § 3338</a:t>
            </a:r>
          </a:p>
          <a:p>
            <a:pPr lvl="1"/>
            <a:r>
              <a:rPr lang="en-US" sz="3600" dirty="0">
                <a:latin typeface="Perpetua" panose="02020502060401020303" pitchFamily="18" charset="0"/>
              </a:rPr>
              <a:t>Each enforcer then serving must consent or nonobject under 12 Del. C. §3342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7CFD1-7CC9-3B8A-8C84-6CDEAC60D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99" y="6267838"/>
            <a:ext cx="1629156" cy="398695"/>
          </a:xfrm>
          <a:prstGeom prst="rect">
            <a:avLst/>
          </a:prstGeom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510F3A8B-E73D-86C7-34CC-E944FA8403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528" y="6129208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68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078F-BC7A-FD93-194E-4B6565C1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94" y="385326"/>
            <a:ext cx="10515600" cy="1327825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Perpetua" panose="02020502060401020303" pitchFamily="18" charset="0"/>
              </a:rPr>
              <a:t>Resignation of Officeholders</a:t>
            </a:r>
            <a:br>
              <a:rPr lang="en-US" sz="6000" b="1" dirty="0">
                <a:latin typeface="Perpetua" panose="02020502060401020303" pitchFamily="18" charset="0"/>
              </a:rPr>
            </a:br>
            <a:endParaRPr lang="en-US" sz="4000" dirty="0">
              <a:latin typeface="Perpetua" panose="0202050206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0D5F8-9E89-161C-0912-9B1F7E7C5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57" y="6160889"/>
            <a:ext cx="1524000" cy="523396"/>
          </a:xfrm>
          <a:prstGeom prst="rect">
            <a:avLst/>
          </a:prstGeom>
        </p:spPr>
      </p:pic>
      <p:pic>
        <p:nvPicPr>
          <p:cNvPr id="3074" name="Picture 2" descr="Watch Nixon's Resignation Speech from ...">
            <a:extLst>
              <a:ext uri="{FF2B5EF4-FFF2-40B4-BE49-F238E27FC236}">
                <a16:creationId xmlns:a16="http://schemas.microsoft.com/office/drawing/2014/main" id="{DF7E284A-BE76-7B38-8885-74D96404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81" y="2101175"/>
            <a:ext cx="5793945" cy="44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E732C7-E833-F81B-F51E-86375F6CF5F6}"/>
              </a:ext>
            </a:extLst>
          </p:cNvPr>
          <p:cNvSpPr/>
          <p:nvPr/>
        </p:nvSpPr>
        <p:spPr>
          <a:xfrm>
            <a:off x="7451388" y="3429000"/>
            <a:ext cx="3167952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Perpetua" panose="02020502060401020303" pitchFamily="18" charset="0"/>
              </a:rPr>
              <a:t>(Section 3326)</a:t>
            </a:r>
            <a:endParaRPr lang="en-US" sz="4400" dirty="0"/>
          </a:p>
        </p:txBody>
      </p:sp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EC05488B-8D10-4C6E-2DEF-0F22E0DDAB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3980" y="6059249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71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44C8E-0282-9E09-6F8E-620D3D7B0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606E-0E5D-8BE7-6EE5-9CEB00E2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Perpetua" panose="02020502060401020303" pitchFamily="18" charset="0"/>
              </a:rPr>
              <a:t>Resignation of Officeholders–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33423-D3CC-BEEC-EEAD-4880CFE68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0596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>
                <a:latin typeface="Perpetua" panose="02020502060401020303" pitchFamily="18" charset="0"/>
              </a:rPr>
              <a:t>3326 previously said resignations are:</a:t>
            </a:r>
          </a:p>
          <a:p>
            <a:r>
              <a:rPr lang="en-US" sz="4000" dirty="0">
                <a:latin typeface="Perpetua" panose="02020502060401020303" pitchFamily="18" charset="0"/>
              </a:rPr>
              <a:t>Per instrument</a:t>
            </a:r>
          </a:p>
          <a:p>
            <a:r>
              <a:rPr lang="en-US" sz="4000" dirty="0">
                <a:latin typeface="Perpetua" panose="02020502060401020303" pitchFamily="18" charset="0"/>
              </a:rPr>
              <a:t>If instrument silent but includes appointment provisions, then on 30 days notice to beneficiaries, those holding power to appoint successors, and any other officeholders</a:t>
            </a:r>
          </a:p>
          <a:p>
            <a:r>
              <a:rPr lang="en-US" sz="4000" dirty="0">
                <a:latin typeface="Perpetua" panose="02020502060401020303" pitchFamily="18" charset="0"/>
              </a:rPr>
              <a:t>“In all other cases, with the approval of the Court of Chancery.”</a:t>
            </a:r>
          </a:p>
          <a:p>
            <a:pPr marL="0" indent="0">
              <a:buNone/>
            </a:pPr>
            <a:endParaRPr lang="en-US" sz="4000" dirty="0">
              <a:latin typeface="Perpetua" panose="02020502060401020303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Perpetua" panose="02020502060401020303" pitchFamily="18" charset="0"/>
              </a:rPr>
              <a:t>But 3338(e)(4) says NJSAs may resolve “[t]he resignation, removal, or appointment of a trustee and the determination of a trustee’s compensation.”</a:t>
            </a:r>
          </a:p>
          <a:p>
            <a:pPr marL="0" indent="0">
              <a:buNone/>
            </a:pPr>
            <a:endParaRPr lang="en-US" sz="4000" dirty="0">
              <a:latin typeface="Perpetua" panose="0202050206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958FC-B1FC-1E02-90A0-6D80A196A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43" y="6230113"/>
            <a:ext cx="1524000" cy="523396"/>
          </a:xfrm>
          <a:prstGeom prst="rect">
            <a:avLst/>
          </a:prstGeom>
        </p:spPr>
      </p:pic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9D533662-017D-DB3E-A91A-77436264BC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984" y="6120821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87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99F9-9178-4637-51A7-EC424F1035D4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0842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1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atin typeface="Perpetua" panose="02020502060401020303" pitchFamily="18" charset="0"/>
              </a:rPr>
              <a:t>Resignation of Officeholders– cont’d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73481-D5B0-D081-6A4A-AEBD59FFB8BE}"/>
              </a:ext>
            </a:extLst>
          </p:cNvPr>
          <p:cNvSpPr/>
          <p:nvPr/>
        </p:nvSpPr>
        <p:spPr>
          <a:xfrm>
            <a:off x="1264596" y="1449422"/>
            <a:ext cx="10282136" cy="50434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Perpetua" panose="02020502060401020303" pitchFamily="18" charset="0"/>
              </a:rPr>
              <a:t>Harmonizing 3326 and 3338 by amending 3326.  The new hierarchy for resignations 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 Per instrument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If instrument silent but includes appointment provisions, then on 30 days notice to beneficiaries, those holding power to appoint successors, and any other officeholders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Even if the 2 previous routes are available, under a 3342 modification (because the grantor would be living)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If none of the 3 previous routes are available, per an NJSA under 3338.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“In all other cases, with the approval of the Court of Chancery.”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Perpetua" panose="02020502060401020303" pitchFamily="18" charset="0"/>
            </a:endParaRPr>
          </a:p>
        </p:txBody>
      </p:sp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F15B15F4-7608-534B-341A-253D1FCD5B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6703" y="6033271"/>
            <a:ext cx="1961100" cy="5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73E6E-5D40-C5F2-D9AF-649C47E75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32" y="6047200"/>
            <a:ext cx="1524000" cy="5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5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F019C-74E4-0905-7AE9-9F9832CD9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11964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Perpetua" panose="02020502060401020303" pitchFamily="18" charset="0"/>
              </a:rPr>
              <a:t>Gifts Between Spouses (Title 13, section 1513)</a:t>
            </a:r>
          </a:p>
        </p:txBody>
      </p:sp>
      <p:pic>
        <p:nvPicPr>
          <p:cNvPr id="1026" name="Picture 2" descr="Receiving Gifts from your partner ...">
            <a:extLst>
              <a:ext uri="{FF2B5EF4-FFF2-40B4-BE49-F238E27FC236}">
                <a16:creationId xmlns:a16="http://schemas.microsoft.com/office/drawing/2014/main" id="{FFFF9CEF-2CC1-1076-AC10-D6FC5BD318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392" y="1995488"/>
            <a:ext cx="4974336" cy="36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08C2A8-AFA2-32CE-6B99-C7775D68AB26}"/>
              </a:ext>
            </a:extLst>
          </p:cNvPr>
          <p:cNvSpPr txBox="1"/>
          <p:nvPr/>
        </p:nvSpPr>
        <p:spPr>
          <a:xfrm>
            <a:off x="923452" y="1484768"/>
            <a:ext cx="42913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erpetua" panose="02020502060401020303" pitchFamily="18" charset="0"/>
              </a:rPr>
              <a:t>Outright gifts between spouses is not excluded as marital property, meaning that it might be included as marital property;</a:t>
            </a:r>
          </a:p>
          <a:p>
            <a:endParaRPr lang="en-US" sz="2800" dirty="0">
              <a:latin typeface="Perpetua" panose="02020502060401020303" pitchFamily="18" charset="0"/>
            </a:endParaRPr>
          </a:p>
          <a:p>
            <a:r>
              <a:rPr lang="en-US" sz="2800" dirty="0">
                <a:latin typeface="Perpetua" panose="02020502060401020303" pitchFamily="18" charset="0"/>
              </a:rPr>
              <a:t>Property held in trust for one spouse, which was gifted by the other, is not marital property unless the trust states otherwise.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CD101-D5F6-77D1-E393-8D4D10275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498" y="6055162"/>
            <a:ext cx="1524000" cy="523396"/>
          </a:xfrm>
          <a:prstGeom prst="rect">
            <a:avLst/>
          </a:prstGeom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B4E77EF7-519F-B40C-9886-5F5E2BBCD83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703" y="6033271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928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abies lying on a bed&#10;&#10;AI-generated content may be incorrect.">
            <a:extLst>
              <a:ext uri="{FF2B5EF4-FFF2-40B4-BE49-F238E27FC236}">
                <a16:creationId xmlns:a16="http://schemas.microsoft.com/office/drawing/2014/main" id="{BF572A2B-5EB1-86F2-E380-094C3E378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62272" y="597872"/>
            <a:ext cx="6936437" cy="47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71EE3-E114-7F8A-5CD0-2DAF492D4580}"/>
              </a:ext>
            </a:extLst>
          </p:cNvPr>
          <p:cNvSpPr txBox="1"/>
          <p:nvPr/>
        </p:nvSpPr>
        <p:spPr>
          <a:xfrm>
            <a:off x="949547" y="7930896"/>
            <a:ext cx="91468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middleeastmonitor.com/20200822-algeria-an-important-decision-regarding-children-of-unknown-parentag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415CA7-5980-BDF6-EBB5-2A3C8444CE46}"/>
              </a:ext>
            </a:extLst>
          </p:cNvPr>
          <p:cNvSpPr/>
          <p:nvPr/>
        </p:nvSpPr>
        <p:spPr>
          <a:xfrm>
            <a:off x="605742" y="597872"/>
            <a:ext cx="3854745" cy="5379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Perpetua" panose="02020502060401020303" pitchFamily="18" charset="0"/>
              </a:rPr>
              <a:t>Statutory Amendments regarding Parentage and Related Topics</a:t>
            </a:r>
          </a:p>
          <a:p>
            <a:pPr algn="ctr"/>
            <a:r>
              <a:rPr lang="en-US" sz="4400" dirty="0">
                <a:latin typeface="Perpetua" panose="02020502060401020303" pitchFamily="18" charset="0"/>
              </a:rPr>
              <a:t> </a:t>
            </a:r>
          </a:p>
          <a:p>
            <a:pPr algn="ctr"/>
            <a:r>
              <a:rPr lang="en-US" sz="3200" dirty="0">
                <a:latin typeface="Perpetua" panose="02020502060401020303" pitchFamily="18" charset="0"/>
              </a:rPr>
              <a:t>(not in TA 2025 – separate legislation)</a:t>
            </a:r>
          </a:p>
        </p:txBody>
      </p:sp>
      <p:pic>
        <p:nvPicPr>
          <p:cNvPr id="2" name="Google Shape;1470;p173">
            <a:extLst>
              <a:ext uri="{FF2B5EF4-FFF2-40B4-BE49-F238E27FC236}">
                <a16:creationId xmlns:a16="http://schemas.microsoft.com/office/drawing/2014/main" id="{76F8AA11-101C-3A2F-D251-F540E6750AB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6703" y="6033271"/>
            <a:ext cx="1961100" cy="5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48499-C8E3-FA25-BA67-90848EFFC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498" y="6055162"/>
            <a:ext cx="1524000" cy="5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0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atutes at Large - Exhibit - Magna ...">
            <a:extLst>
              <a:ext uri="{FF2B5EF4-FFF2-40B4-BE49-F238E27FC236}">
                <a16:creationId xmlns:a16="http://schemas.microsoft.com/office/drawing/2014/main" id="{B7601D9D-B067-AE92-B608-664E9DDD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32" y="204281"/>
            <a:ext cx="4503602" cy="67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D46267-2E61-BC2A-8F90-5E1EE025E1EA}"/>
              </a:ext>
            </a:extLst>
          </p:cNvPr>
          <p:cNvSpPr/>
          <p:nvPr/>
        </p:nvSpPr>
        <p:spPr>
          <a:xfrm>
            <a:off x="1026074" y="204281"/>
            <a:ext cx="4387174" cy="5262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Impact" panose="020B0806030902050204" pitchFamily="34" charset="0"/>
              </a:rPr>
              <a:t>2025 Statutes</a:t>
            </a:r>
          </a:p>
          <a:p>
            <a:pPr algn="ctr"/>
            <a:endParaRPr lang="en-US" sz="4400" dirty="0"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Impact" panose="020B0806030902050204" pitchFamily="34" charset="0"/>
              </a:rPr>
              <a:t>Trust Act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Impact" panose="020B0806030902050204" pitchFamily="34" charset="0"/>
              </a:rPr>
              <a:t>Parentage amendments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Impact" panose="020B0806030902050204" pitchFamily="34" charset="0"/>
              </a:rPr>
              <a:t>Transfer on Death Deeds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0E2B7-5EAC-74AA-25B2-EEEC3C957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78" y="6030175"/>
            <a:ext cx="1524000" cy="523396"/>
          </a:xfrm>
          <a:prstGeom prst="rect">
            <a:avLst/>
          </a:prstGeom>
        </p:spPr>
      </p:pic>
      <p:pic>
        <p:nvPicPr>
          <p:cNvPr id="9" name="Google Shape;1470;p173">
            <a:extLst>
              <a:ext uri="{FF2B5EF4-FFF2-40B4-BE49-F238E27FC236}">
                <a16:creationId xmlns:a16="http://schemas.microsoft.com/office/drawing/2014/main" id="{EB7B3C40-3895-6D68-5B7C-22E84206E9A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886" y="6016246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021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2518-906D-80D0-6DAD-FAC8AE69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210758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Perpetua" panose="02020502060401020303" pitchFamily="18" charset="0"/>
              </a:rPr>
              <a:t>Intestacy - Child – Parent -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ADA0D-675D-B303-35A9-E92067240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Perpetua" panose="02020502060401020303" pitchFamily="18" charset="0"/>
              </a:rPr>
              <a:t>Intestacy with no parents or issue – passes to “issue of decedent’s parent…” 12 Del. C. §503.</a:t>
            </a:r>
          </a:p>
          <a:p>
            <a:r>
              <a:rPr lang="en-US" sz="3600" dirty="0">
                <a:latin typeface="Perpetua" panose="02020502060401020303" pitchFamily="18" charset="0"/>
              </a:rPr>
              <a:t>Definition of child and parent are in Uniform Parentage Act.</a:t>
            </a:r>
          </a:p>
          <a:p>
            <a:r>
              <a:rPr lang="en-US" sz="3600" dirty="0">
                <a:latin typeface="Perpetua" panose="02020502060401020303" pitchFamily="18" charset="0"/>
              </a:rPr>
              <a:t>If a parent dies with a will that omits a child born after will execution date, such after-born child and now such child’s own issue can take under the will. 12 Del. C. §301.</a:t>
            </a:r>
          </a:p>
          <a:p>
            <a:r>
              <a:rPr lang="en-US" sz="3600" dirty="0">
                <a:latin typeface="Perpetua" panose="02020502060401020303" pitchFamily="18" charset="0"/>
              </a:rPr>
              <a:t>Another intestacy improvement forces an intestate heir to choose line of relationship if more than one exists so as to inherit only once by intestacy. 12 Del. C. §503(c).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31D2F-0064-0061-DF58-AE1C4D2DD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498" y="6055162"/>
            <a:ext cx="1524000" cy="523396"/>
          </a:xfrm>
          <a:prstGeom prst="rect">
            <a:avLst/>
          </a:prstGeom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242A83E6-72C2-C1BE-658F-55E6CD2F3B5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703" y="6033271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18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9FA2-EB69-C528-F14B-A76475D8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3" y="430938"/>
            <a:ext cx="10515600" cy="1325565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latin typeface="Perpetua" panose="02020502060401020303" pitchFamily="18" charset="0"/>
              </a:rPr>
              <a:t>Transfer on Death Deeds</a:t>
            </a:r>
            <a:br>
              <a:rPr lang="en-US" sz="6000" b="1" dirty="0">
                <a:latin typeface="Perpetua" panose="02020502060401020303" pitchFamily="18" charset="0"/>
              </a:rPr>
            </a:br>
            <a:r>
              <a:rPr lang="en-US" sz="3600" b="1" dirty="0">
                <a:latin typeface="Perpetua" panose="02020502060401020303" pitchFamily="18" charset="0"/>
              </a:rPr>
              <a:t>(not in TA 2025 – separate legislation)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2A7D4-B920-745A-2F58-632F7EE66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53" y="6072935"/>
            <a:ext cx="1524000" cy="523396"/>
          </a:xfrm>
          <a:prstGeom prst="rect">
            <a:avLst/>
          </a:prstGeom>
        </p:spPr>
      </p:pic>
      <p:pic>
        <p:nvPicPr>
          <p:cNvPr id="4098" name="Picture 2" descr="Demystifying Real Estate Deeds: A Guide ...">
            <a:extLst>
              <a:ext uri="{FF2B5EF4-FFF2-40B4-BE49-F238E27FC236}">
                <a16:creationId xmlns:a16="http://schemas.microsoft.com/office/drawing/2014/main" id="{15AC54B3-0BCA-422C-D0E2-F5B12B900A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11" y="2357561"/>
            <a:ext cx="4922164" cy="35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470;p173">
            <a:extLst>
              <a:ext uri="{FF2B5EF4-FFF2-40B4-BE49-F238E27FC236}">
                <a16:creationId xmlns:a16="http://schemas.microsoft.com/office/drawing/2014/main" id="{E968C0C9-912B-1751-818A-30AAFD93D25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7716" y="6059006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09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7304" y="938795"/>
            <a:ext cx="4025030" cy="1541758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Perpetua" panose="02020502060401020303" pitchFamily="18" charset="0"/>
              </a:rPr>
              <a:t>TOD Deeds</a:t>
            </a:r>
            <a:br>
              <a:rPr lang="en-US" sz="4800" dirty="0">
                <a:latin typeface="Perpetua" panose="02020502060401020303" pitchFamily="18" charset="0"/>
              </a:rPr>
            </a:br>
            <a:endParaRPr lang="en-US" sz="4800" dirty="0">
              <a:latin typeface="Perpetua" panose="02020502060401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013" y="2758311"/>
            <a:ext cx="10346986" cy="2553251"/>
          </a:xfrm>
        </p:spPr>
        <p:txBody>
          <a:bodyPr>
            <a:normAutofit/>
          </a:bodyPr>
          <a:lstStyle/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Effective 90 days from enactment (signed Sept. 5, 2025, so effective </a:t>
            </a:r>
            <a:r>
              <a:rPr lang="en-US" sz="2800" b="1" u="sng" dirty="0">
                <a:latin typeface="Perpetua" panose="02020502060401020303" pitchFamily="18" charset="0"/>
              </a:rPr>
              <a:t>Dec. 4, 2025</a:t>
            </a:r>
            <a:r>
              <a:rPr lang="en-US" sz="2800" dirty="0">
                <a:latin typeface="Perpetua" panose="02020502060401020303" pitchFamily="18" charset="0"/>
              </a:rPr>
              <a:t>)</a:t>
            </a:r>
          </a:p>
          <a:p>
            <a:pPr marL="914167" lvl="2" algn="just"/>
            <a:endParaRPr lang="en-US" sz="2800" dirty="0">
              <a:latin typeface="Perpetua" panose="02020502060401020303" pitchFamily="18" charset="0"/>
            </a:endParaRPr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Affects subjects of many different Delaware Code titles – not just Title 25 (Property), but also Titles 12 (Trusts &amp; Estates), 18 (Insurance), and 30 (Taxes)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6"/>
            <a:ext cx="12191999" cy="592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51" y="6265071"/>
            <a:ext cx="1629156" cy="398695"/>
          </a:xfrm>
          <a:prstGeom prst="rect">
            <a:avLst/>
          </a:prstGeom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59546F10-831B-D30F-40ED-8636F1CAA7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9350" y="6195755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997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9EA8E-0951-CF78-969B-A9DDD26C8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1817-41D5-BE79-8D4B-4DFB3A989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396" y="754833"/>
            <a:ext cx="10920974" cy="1819516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Perpetua" panose="02020502060401020303" pitchFamily="18" charset="0"/>
              </a:rPr>
              <a:t>TOD Deeds (cont’d)</a:t>
            </a:r>
            <a:br>
              <a:rPr lang="en-US" sz="4800" dirty="0">
                <a:latin typeface="Perpetua" panose="02020502060401020303" pitchFamily="18" charset="0"/>
              </a:rPr>
            </a:br>
            <a:endParaRPr lang="en-US" sz="4800" dirty="0">
              <a:latin typeface="Perpetua" panose="02020502060401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176B0-EA8F-B8F5-43ED-C293195D1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74349"/>
            <a:ext cx="3913632" cy="2809874"/>
          </a:xfrm>
        </p:spPr>
        <p:txBody>
          <a:bodyPr>
            <a:normAutofit/>
          </a:bodyPr>
          <a:lstStyle/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Revocable </a:t>
            </a:r>
            <a:r>
              <a:rPr lang="en-US" sz="3600" b="1" u="sng" dirty="0">
                <a:latin typeface="Perpetua" panose="02020502060401020303" pitchFamily="18" charset="0"/>
              </a:rPr>
              <a:t>no matter what the document provides</a:t>
            </a:r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endParaRPr lang="en-US" sz="3600" b="1" u="sng" dirty="0">
              <a:latin typeface="Perpetua" panose="02020502060401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D646E-2BBB-CADF-0A91-69620E68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6"/>
            <a:ext cx="12191999" cy="59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5FD75-3C56-5C52-46DB-D7E8B99E1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51" y="6265071"/>
            <a:ext cx="1629156" cy="398695"/>
          </a:xfrm>
          <a:prstGeom prst="rect">
            <a:avLst/>
          </a:prstGeom>
        </p:spPr>
      </p:pic>
      <p:pic>
        <p:nvPicPr>
          <p:cNvPr id="2050" name="Picture 2" descr="Person Ripping Paper Images – Browse 11 ...">
            <a:extLst>
              <a:ext uri="{FF2B5EF4-FFF2-40B4-BE49-F238E27FC236}">
                <a16:creationId xmlns:a16="http://schemas.microsoft.com/office/drawing/2014/main" id="{9589A219-0159-F5A1-FC5E-42C405D7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89" y="2272438"/>
            <a:ext cx="5614479" cy="341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1D932367-7BF6-6BCB-9FCB-AED7C4BE214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6928" y="6195755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783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1B034-3E41-B209-0FDC-02C57B32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C7F3-4422-3437-C788-41BE0284C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32" y="792479"/>
            <a:ext cx="11551012" cy="1722811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Perpetua" panose="02020502060401020303" pitchFamily="18" charset="0"/>
              </a:rPr>
              <a:t>TOD Deeds are “</a:t>
            </a:r>
            <a:r>
              <a:rPr lang="en-US" sz="4400" b="1" dirty="0" err="1">
                <a:latin typeface="Perpetua" panose="02020502060401020303" pitchFamily="18" charset="0"/>
              </a:rPr>
              <a:t>nontestamentary</a:t>
            </a:r>
            <a:r>
              <a:rPr lang="en-US" sz="4400" b="1" dirty="0">
                <a:latin typeface="Perpetua" panose="02020502060401020303" pitchFamily="18" charset="0"/>
              </a:rPr>
              <a:t>” – but note:</a:t>
            </a:r>
            <a:br>
              <a:rPr lang="en-US" sz="4400" dirty="0">
                <a:latin typeface="Perpetua" panose="02020502060401020303" pitchFamily="18" charset="0"/>
              </a:rPr>
            </a:br>
            <a:endParaRPr lang="en-US" sz="4400" dirty="0">
              <a:latin typeface="Perpetua" panose="02020502060401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BC9A0-B1BA-998E-604E-F9A912D7E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740" y="2355975"/>
            <a:ext cx="10337259" cy="3506760"/>
          </a:xfrm>
        </p:spPr>
        <p:txBody>
          <a:bodyPr>
            <a:noAutofit/>
          </a:bodyPr>
          <a:lstStyle/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Must be witnessed by 2 witnesses, one of whom can’t be a beneficiary</a:t>
            </a:r>
          </a:p>
          <a:p>
            <a:pPr marL="914167" lvl="2" algn="just"/>
            <a:endParaRPr lang="en-US" sz="2800" dirty="0">
              <a:latin typeface="Perpetua" panose="02020502060401020303" pitchFamily="18" charset="0"/>
            </a:endParaRPr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The real property is still subject to creditor claims if probate estate insufficient – but such liability must be enforced within 8 months of decedent’s death</a:t>
            </a:r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endParaRPr lang="en-US" sz="2800" dirty="0">
              <a:latin typeface="Perpetua" panose="02020502060401020303" pitchFamily="18" charset="0"/>
            </a:endParaRPr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There are various Register of Wills procedures that may come into play (see outline for more details)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6CB92-A8AF-A170-3F97-487D71AF7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6"/>
            <a:ext cx="12191999" cy="59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E3C10-04EA-2905-9464-796CDB984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51" y="6265071"/>
            <a:ext cx="1629156" cy="398695"/>
          </a:xfrm>
          <a:prstGeom prst="rect">
            <a:avLst/>
          </a:prstGeom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191D22A6-B07B-D7AA-A226-09DED428964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6082" y="6156082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478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5566E-5838-84D4-D2BE-52322F19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8987-12E5-EC00-FD76-3B6F1C9A9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6523"/>
            <a:ext cx="9144000" cy="1271196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Perpetua" panose="02020502060401020303" pitchFamily="18" charset="0"/>
              </a:rPr>
              <a:t>TOD Deeds (cont’d) – </a:t>
            </a:r>
            <a:br>
              <a:rPr lang="en-US" sz="4800" b="1" dirty="0">
                <a:latin typeface="Perpetua" panose="02020502060401020303" pitchFamily="18" charset="0"/>
              </a:rPr>
            </a:br>
            <a:r>
              <a:rPr lang="en-US" sz="4000" b="1" dirty="0">
                <a:latin typeface="Perpetua" panose="02020502060401020303" pitchFamily="18" charset="0"/>
              </a:rPr>
              <a:t>Other features</a:t>
            </a:r>
            <a:endParaRPr lang="en-US" sz="4000" dirty="0">
              <a:latin typeface="Perpetua" panose="02020502060401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33395-C571-D2AE-6BB5-9AA4286D7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85" y="2987040"/>
            <a:ext cx="10356715" cy="3342042"/>
          </a:xfrm>
        </p:spPr>
        <p:txBody>
          <a:bodyPr>
            <a:normAutofit/>
          </a:bodyPr>
          <a:lstStyle/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A TOD deed doesn’t require notice/acceptance/delivery by the beneficiary during the owner’s life, and also doesn’t require consideration</a:t>
            </a:r>
          </a:p>
          <a:p>
            <a:pPr marL="914167" lvl="2" algn="just"/>
            <a:endParaRPr lang="en-US" sz="2800" dirty="0">
              <a:latin typeface="Perpetua" panose="02020502060401020303" pitchFamily="18" charset="0"/>
            </a:endParaRPr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A TOD deed inherently has no title covenants or warranties no matter what the instrument might otherwise indicate</a:t>
            </a:r>
            <a:endParaRPr lang="en-US" sz="2400" dirty="0"/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89BFC-8945-8795-4C15-FE692A6F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6"/>
            <a:ext cx="12191999" cy="59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A5D9A-39E8-B1F8-D416-C5FA768D5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82" y="6329082"/>
            <a:ext cx="1629156" cy="398695"/>
          </a:xfrm>
          <a:prstGeom prst="rect">
            <a:avLst/>
          </a:prstGeom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7B52AF7D-ED43-7098-9D57-7282E439B5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4176" y="6172165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108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65BB7-0765-8D2B-45F2-0364C70A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0D11-B95C-F7C3-1D69-EF3928366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6523"/>
            <a:ext cx="9144000" cy="1271196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Perpetua" panose="02020502060401020303" pitchFamily="18" charset="0"/>
              </a:rPr>
              <a:t>TOD Deeds (cont’d) – </a:t>
            </a:r>
            <a:br>
              <a:rPr lang="en-US" sz="4800" b="1" dirty="0">
                <a:latin typeface="Perpetua" panose="02020502060401020303" pitchFamily="18" charset="0"/>
              </a:rPr>
            </a:br>
            <a:r>
              <a:rPr lang="en-US" sz="4000" b="1" dirty="0">
                <a:latin typeface="Perpetua" panose="02020502060401020303" pitchFamily="18" charset="0"/>
              </a:rPr>
              <a:t>Professionals should note:</a:t>
            </a:r>
            <a:endParaRPr lang="en-US" sz="4000" dirty="0">
              <a:latin typeface="Perpetua" panose="02020502060401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AE080-2840-500C-DB2E-C023D85B3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936" y="2570147"/>
            <a:ext cx="9987064" cy="3342042"/>
          </a:xfrm>
        </p:spPr>
        <p:txBody>
          <a:bodyPr>
            <a:normAutofit/>
          </a:bodyPr>
          <a:lstStyle/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Estate Planning: if you firm/company will include these as part of the planning process, make sure your firm/company has both real estate and estate planning professionals who really know what they’re doing in this field.</a:t>
            </a:r>
          </a:p>
          <a:p>
            <a:pPr marL="914167" lvl="2" algn="just"/>
            <a:endParaRPr lang="en-US" sz="2800" dirty="0">
              <a:latin typeface="Perpetua" panose="02020502060401020303" pitchFamily="18" charset="0"/>
            </a:endParaRPr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Estate Administration: yet another reason to require (as a routine part of estate administration) getting a title and lien search as to the decedent and any real property the decedent owned at death.</a:t>
            </a:r>
            <a:endParaRPr lang="en-US" sz="2400" dirty="0"/>
          </a:p>
          <a:p>
            <a:pPr marL="1256985" lvl="2" indent="-342818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B4A4A-EE73-56F0-BA60-64F67C673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6"/>
            <a:ext cx="12191999" cy="592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BDC9EB-7BD5-2BCB-D4B5-DFD9052D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582" y="6329082"/>
            <a:ext cx="1629156" cy="398695"/>
          </a:xfrm>
          <a:prstGeom prst="rect">
            <a:avLst/>
          </a:prstGeom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570A0C9D-5DDB-9E6C-4F2F-8042D8F50C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6354" y="6190452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24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F645B3-5B16-C159-14E4-CC1C0366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kern="1200" dirty="0">
                <a:solidFill>
                  <a:srgbClr val="FFFFFF"/>
                </a:solidFill>
                <a:latin typeface="Perpetua" panose="02020502060401020303" pitchFamily="18" charset="0"/>
              </a:rPr>
              <a:t>Case law updates involving Delaware trusts </a:t>
            </a:r>
            <a:br>
              <a:rPr lang="en-US" sz="4400" kern="1200" dirty="0">
                <a:solidFill>
                  <a:srgbClr val="FFFFFF"/>
                </a:solidFill>
                <a:latin typeface="Perpetua" panose="02020502060401020303" pitchFamily="18" charset="0"/>
              </a:rPr>
            </a:br>
            <a:r>
              <a:rPr lang="en-US" sz="4400" kern="1200" dirty="0">
                <a:solidFill>
                  <a:srgbClr val="FFFFFF"/>
                </a:solidFill>
                <a:latin typeface="Perpetua" panose="02020502060401020303" pitchFamily="18" charset="0"/>
              </a:rPr>
              <a:t>(Oct. 2024-Oct. 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9ABE9-05C0-66E3-5D4C-0088B7B52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69" y="6229303"/>
            <a:ext cx="1524000" cy="523396"/>
          </a:xfrm>
          <a:prstGeom prst="rect">
            <a:avLst/>
          </a:prstGeom>
        </p:spPr>
      </p:pic>
      <p:pic>
        <p:nvPicPr>
          <p:cNvPr id="3080" name="Picture 8" descr="Delaware Chancery Court changes &quot;Master in Chancery&quot; title to &quot;Magistrate  in Chancery&quot; | Delaware Public Media">
            <a:extLst>
              <a:ext uri="{FF2B5EF4-FFF2-40B4-BE49-F238E27FC236}">
                <a16:creationId xmlns:a16="http://schemas.microsoft.com/office/drawing/2014/main" id="{7B45F3C5-118E-1599-A085-2E37F75B963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r="78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50CF07C2-6560-7EDC-F77C-4240F98062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9077" y="6140276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848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2B03-EE08-0079-9B2D-F7CB8F65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264" y="444801"/>
            <a:ext cx="10515600" cy="987022"/>
          </a:xfrm>
        </p:spPr>
        <p:txBody>
          <a:bodyPr/>
          <a:lstStyle/>
          <a:p>
            <a:r>
              <a:rPr lang="en-US" dirty="0">
                <a:latin typeface="Perpetua" panose="02020502060401020303" pitchFamily="18" charset="0"/>
              </a:rPr>
              <a:t>Eicoff -  actions in both Delaware and Florida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F97B4-48C0-9E29-0839-74F8BE27F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20" y="6062156"/>
            <a:ext cx="1524000" cy="523396"/>
          </a:xfrm>
          <a:prstGeom prst="rect">
            <a:avLst/>
          </a:prstGeom>
        </p:spPr>
      </p:pic>
      <p:pic>
        <p:nvPicPr>
          <p:cNvPr id="4098" name="Picture 2" descr="Delaware DE Original Antique Postcard ...">
            <a:extLst>
              <a:ext uri="{FF2B5EF4-FFF2-40B4-BE49-F238E27FC236}">
                <a16:creationId xmlns:a16="http://schemas.microsoft.com/office/drawing/2014/main" id="{BF9581D5-228B-5D44-FBB5-D257E3BBA5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64" y="2549553"/>
            <a:ext cx="3864864" cy="253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azon.com : GREETINGS FROM FLORIDA vintage reprint postcard set of 20  identical postcards. Large letter US state name post card pack (ca.  1930's-1940's). Made in USA. : Office Products">
            <a:extLst>
              <a:ext uri="{FF2B5EF4-FFF2-40B4-BE49-F238E27FC236}">
                <a16:creationId xmlns:a16="http://schemas.microsoft.com/office/drawing/2014/main" id="{D6AAC2B2-AA01-8413-78B0-5B16FB7B3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67" y="1774435"/>
            <a:ext cx="4762500" cy="40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EDB736C0-B89D-B249-53D0-FE5250B7B0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6703" y="6033271"/>
            <a:ext cx="1961100" cy="5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2BBB08-A9C4-23EF-6218-7C47D961C900}"/>
              </a:ext>
            </a:extLst>
          </p:cNvPr>
          <p:cNvSpPr/>
          <p:nvPr/>
        </p:nvSpPr>
        <p:spPr>
          <a:xfrm>
            <a:off x="1955259" y="1089210"/>
            <a:ext cx="7451387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erpetua" panose="02020502060401020303" pitchFamily="18" charset="0"/>
              </a:rPr>
              <a:t>(no-contest clause enforced in Delaware)</a:t>
            </a:r>
          </a:p>
        </p:txBody>
      </p:sp>
    </p:spTree>
    <p:extLst>
      <p:ext uri="{BB962C8B-B14F-4D97-AF65-F5344CB8AC3E}">
        <p14:creationId xmlns:p14="http://schemas.microsoft.com/office/powerpoint/2010/main" val="2217384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898C12-134F-3D81-7A8D-7A5EC0CD093B}"/>
              </a:ext>
            </a:extLst>
          </p:cNvPr>
          <p:cNvSpPr/>
          <p:nvPr/>
        </p:nvSpPr>
        <p:spPr>
          <a:xfrm>
            <a:off x="9177138" y="357314"/>
            <a:ext cx="2469624" cy="44988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Perpetua" panose="02020502060401020303" pitchFamily="18" charset="0"/>
                <a:ea typeface="+mj-ea"/>
                <a:cs typeface="+mj-cs"/>
              </a:rPr>
              <a:t>CES 2007 Trust – DAPT case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chemeClr val="tx1"/>
              </a:solidFill>
              <a:latin typeface="Perpetua" panose="02020502060401020303" pitchFamily="18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>
                <a:solidFill>
                  <a:schemeClr val="tx1"/>
                </a:solidFill>
                <a:latin typeface="Perpetua" panose="02020502060401020303" pitchFamily="18" charset="0"/>
                <a:ea typeface="+mj-ea"/>
                <a:cs typeface="+mj-cs"/>
              </a:rPr>
              <a:t>(DAPT statute upheld, BUT THEN….)</a:t>
            </a: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lag of Delaware | Meaning, Colors ...">
            <a:extLst>
              <a:ext uri="{FF2B5EF4-FFF2-40B4-BE49-F238E27FC236}">
                <a16:creationId xmlns:a16="http://schemas.microsoft.com/office/drawing/2014/main" id="{5F5D0588-E54A-62CF-0EB6-712673221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322" y="977706"/>
            <a:ext cx="7608304" cy="456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1470;p173">
            <a:extLst>
              <a:ext uri="{FF2B5EF4-FFF2-40B4-BE49-F238E27FC236}">
                <a16:creationId xmlns:a16="http://schemas.microsoft.com/office/drawing/2014/main" id="{C7C90D74-D6E4-A8BF-F1E6-BF583D9B23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3478" y="5963361"/>
            <a:ext cx="1961100" cy="5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069F20-3077-7DCA-8FF4-1533B48C1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78" y="5343340"/>
            <a:ext cx="1629156" cy="3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332BB-0A46-AA2A-3B41-788404B8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latin typeface="Perpetua" panose="02020502060401020303" pitchFamily="18" charset="0"/>
              </a:rPr>
              <a:t>Trust Act 2025: Four Themes this Year</a:t>
            </a:r>
          </a:p>
        </p:txBody>
      </p: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A03092CF-386E-A23A-6C7D-FEC6B1497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275037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D05839B-9D45-E1AB-DAB9-80CA567112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020" y="5576232"/>
            <a:ext cx="1524000" cy="523396"/>
          </a:xfrm>
          <a:prstGeom prst="rect">
            <a:avLst/>
          </a:prstGeom>
        </p:spPr>
      </p:pic>
      <p:pic>
        <p:nvPicPr>
          <p:cNvPr id="3" name="Google Shape;1470;p173">
            <a:extLst>
              <a:ext uri="{FF2B5EF4-FFF2-40B4-BE49-F238E27FC236}">
                <a16:creationId xmlns:a16="http://schemas.microsoft.com/office/drawing/2014/main" id="{2270A386-CD65-D883-5A6F-12831165D56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8140" y="5562302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422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5C24-A9C4-EEA3-1E3C-85711864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123" y="408048"/>
            <a:ext cx="8379913" cy="589544"/>
          </a:xfrm>
        </p:spPr>
        <p:txBody>
          <a:bodyPr>
            <a:noAutofit/>
          </a:bodyPr>
          <a:lstStyle/>
          <a:p>
            <a:r>
              <a:rPr lang="en-US" sz="5400" dirty="0">
                <a:latin typeface="Perpetua" panose="02020502060401020303" pitchFamily="18" charset="0"/>
              </a:rPr>
              <a:t>Rust v. Rust (2 decisions)</a:t>
            </a:r>
          </a:p>
        </p:txBody>
      </p:sp>
      <p:pic>
        <p:nvPicPr>
          <p:cNvPr id="7170" name="Picture 2" descr="How Does Metal Rust? | Science, Process, &amp; Facts | Britannica">
            <a:extLst>
              <a:ext uri="{FF2B5EF4-FFF2-40B4-BE49-F238E27FC236}">
                <a16:creationId xmlns:a16="http://schemas.microsoft.com/office/drawing/2014/main" id="{33709691-85A4-7376-5852-8DD466D23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47" y="2199464"/>
            <a:ext cx="3569919" cy="30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ve Reasons Why Rust Treatment Is So Important - WD-40 Africa">
            <a:extLst>
              <a:ext uri="{FF2B5EF4-FFF2-40B4-BE49-F238E27FC236}">
                <a16:creationId xmlns:a16="http://schemas.microsoft.com/office/drawing/2014/main" id="{6AC2DD47-6A3A-E9CC-2935-F216AEEF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62" y="2199464"/>
            <a:ext cx="3569919" cy="238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2DF79C-317F-0738-7660-C1C9DE266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08" y="6106868"/>
            <a:ext cx="1629156" cy="398695"/>
          </a:xfrm>
          <a:prstGeom prst="rect">
            <a:avLst/>
          </a:prstGeom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15FE9C85-E490-1B0C-06EA-97B4A49B2F9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2346" y="6037552"/>
            <a:ext cx="1961100" cy="5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7F5C1E-FAC5-74D8-FFFE-DA21CFF6E3B4}"/>
              </a:ext>
            </a:extLst>
          </p:cNvPr>
          <p:cNvSpPr/>
          <p:nvPr/>
        </p:nvSpPr>
        <p:spPr>
          <a:xfrm>
            <a:off x="3141256" y="997592"/>
            <a:ext cx="6293796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erpetua" panose="02020502060401020303" pitchFamily="18" charset="0"/>
              </a:rPr>
              <a:t>(Claims against trustee dismissed)</a:t>
            </a:r>
          </a:p>
        </p:txBody>
      </p:sp>
    </p:spTree>
    <p:extLst>
      <p:ext uri="{BB962C8B-B14F-4D97-AF65-F5344CB8AC3E}">
        <p14:creationId xmlns:p14="http://schemas.microsoft.com/office/powerpoint/2010/main" val="3311488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with a gavel">
            <a:extLst>
              <a:ext uri="{FF2B5EF4-FFF2-40B4-BE49-F238E27FC236}">
                <a16:creationId xmlns:a16="http://schemas.microsoft.com/office/drawing/2014/main" id="{9E5A6BC1-AA15-C701-EAEE-FE3D6D2D4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60B33-51A4-57A8-9892-8D63C92D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541" y="290771"/>
            <a:ext cx="3445765" cy="453414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5400" dirty="0">
                <a:latin typeface="Perpetua" panose="02020502060401020303" pitchFamily="18" charset="0"/>
              </a:rPr>
              <a:t>Burd v. Elliman </a:t>
            </a:r>
            <a:br>
              <a:rPr lang="en-US" sz="5400" dirty="0">
                <a:latin typeface="Perpetua" panose="02020502060401020303" pitchFamily="18" charset="0"/>
              </a:rPr>
            </a:br>
            <a:br>
              <a:rPr lang="en-US" sz="5400" dirty="0">
                <a:latin typeface="Perpetua" panose="02020502060401020303" pitchFamily="18" charset="0"/>
              </a:rPr>
            </a:br>
            <a:r>
              <a:rPr lang="en-US" sz="3600" dirty="0">
                <a:latin typeface="Perpetua" panose="02020502060401020303" pitchFamily="18" charset="0"/>
              </a:rPr>
              <a:t>(pre-mortem validation decision after trial)</a:t>
            </a:r>
          </a:p>
        </p:txBody>
      </p:sp>
      <p:pic>
        <p:nvPicPr>
          <p:cNvPr id="3" name="Google Shape;1470;p173">
            <a:extLst>
              <a:ext uri="{FF2B5EF4-FFF2-40B4-BE49-F238E27FC236}">
                <a16:creationId xmlns:a16="http://schemas.microsoft.com/office/drawing/2014/main" id="{8F58371C-048C-C0EE-4595-EF1F48E882F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5929" y="6206552"/>
            <a:ext cx="1961100" cy="5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78617-192C-18BF-3B86-CE5765600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929" y="5652522"/>
            <a:ext cx="1629156" cy="3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83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ic boxing: Know the rules ...">
            <a:extLst>
              <a:ext uri="{FF2B5EF4-FFF2-40B4-BE49-F238E27FC236}">
                <a16:creationId xmlns:a16="http://schemas.microsoft.com/office/drawing/2014/main" id="{C0FF8F37-E24B-9A93-911A-56EABBCB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46" y="1975314"/>
            <a:ext cx="5000017" cy="37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C0AC4A-70ED-2AE7-5B55-178D9AD99199}"/>
              </a:ext>
            </a:extLst>
          </p:cNvPr>
          <p:cNvSpPr/>
          <p:nvPr/>
        </p:nvSpPr>
        <p:spPr>
          <a:xfrm>
            <a:off x="1741249" y="977646"/>
            <a:ext cx="856034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erpetua" panose="02020502060401020303" pitchFamily="18" charset="0"/>
              </a:rPr>
              <a:t>Theme One:  The Vexatious Litigant vs. the Elder Abuser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EDB338-6817-B66B-32E1-54BBF8BFE0B5}"/>
              </a:ext>
            </a:extLst>
          </p:cNvPr>
          <p:cNvSpPr/>
          <p:nvPr/>
        </p:nvSpPr>
        <p:spPr>
          <a:xfrm>
            <a:off x="1303506" y="199952"/>
            <a:ext cx="9435829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Perpetua" panose="02020502060401020303" pitchFamily="18" charset="0"/>
              </a:rPr>
              <a:t>Some Case Law Themes for 2024-2025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756A7C-44F4-2775-ED63-BE8B668383CE}"/>
              </a:ext>
            </a:extLst>
          </p:cNvPr>
          <p:cNvSpPr/>
          <p:nvPr/>
        </p:nvSpPr>
        <p:spPr>
          <a:xfrm>
            <a:off x="6452683" y="1853184"/>
            <a:ext cx="5418307" cy="38380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Perpetua" panose="02020502060401020303" pitchFamily="18" charset="0"/>
              </a:rPr>
              <a:t>Tools to prevent vexatious litigation: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No-contest clauses (Eicoff; Kelley v. Procino)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Pre-mortem validation (Burd)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Perpetua" panose="02020502060401020303" pitchFamily="18" charset="0"/>
            </a:endParaRPr>
          </a:p>
          <a:p>
            <a:r>
              <a:rPr lang="en-US" sz="2400" dirty="0">
                <a:latin typeface="Perpetua" panose="02020502060401020303" pitchFamily="18" charset="0"/>
              </a:rPr>
              <a:t>Tools to prevent elder abuse: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Melson factors to prove undue influence (Burd; Kelley v. Procino)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Lifetime guardianships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Accountings – not the right time (Solberg)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9D79-197C-5F90-E73A-AFB3FF78A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25" y="6031417"/>
            <a:ext cx="1629156" cy="398695"/>
          </a:xfrm>
          <a:prstGeom prst="rect">
            <a:avLst/>
          </a:prstGeom>
        </p:spPr>
      </p:pic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8D5F474F-BF8F-3774-D343-2F5A7DED08E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671" y="5962101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925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6314DB-62C2-D90D-DF78-FB282762419D}"/>
              </a:ext>
            </a:extLst>
          </p:cNvPr>
          <p:cNvSpPr/>
          <p:nvPr/>
        </p:nvSpPr>
        <p:spPr>
          <a:xfrm>
            <a:off x="1050587" y="368046"/>
            <a:ext cx="980548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Perpetua" panose="02020502060401020303" pitchFamily="18" charset="0"/>
              </a:rPr>
              <a:t>Some Case Law Themes for 2024-2025, cont’d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4E1ED-A87E-90AB-2907-629E7E08F5A8}"/>
              </a:ext>
            </a:extLst>
          </p:cNvPr>
          <p:cNvSpPr/>
          <p:nvPr/>
        </p:nvSpPr>
        <p:spPr>
          <a:xfrm>
            <a:off x="1673156" y="1155987"/>
            <a:ext cx="856034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erpetua" panose="02020502060401020303" pitchFamily="18" charset="0"/>
              </a:rPr>
              <a:t>Theme Two:  Dos and Don’ts of Estate Accountings</a:t>
            </a:r>
          </a:p>
        </p:txBody>
      </p:sp>
      <p:pic>
        <p:nvPicPr>
          <p:cNvPr id="2050" name="Picture 2" descr="3 Reasons You Shouldn't Ignore Snoring ...">
            <a:extLst>
              <a:ext uri="{FF2B5EF4-FFF2-40B4-BE49-F238E27FC236}">
                <a16:creationId xmlns:a16="http://schemas.microsoft.com/office/drawing/2014/main" id="{E48299EB-2A44-D149-4378-092C7272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1" y="1962912"/>
            <a:ext cx="5096256" cy="443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005B0-1881-4E45-7835-1F2F75FCC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93" y="6290606"/>
            <a:ext cx="1629156" cy="398695"/>
          </a:xfrm>
          <a:prstGeom prst="rect">
            <a:avLst/>
          </a:prstGeom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8BFC7CC2-9495-319C-8AC5-BAC9E7DC779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311" y="6151976"/>
            <a:ext cx="1961100" cy="5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870D9D-4CBC-997E-770C-D033CE4B5C7B}"/>
              </a:ext>
            </a:extLst>
          </p:cNvPr>
          <p:cNvSpPr/>
          <p:nvPr/>
        </p:nvSpPr>
        <p:spPr>
          <a:xfrm>
            <a:off x="408562" y="2070386"/>
            <a:ext cx="5943600" cy="39218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latin typeface="Perpetua" panose="02020502060401020303" pitchFamily="18" charset="0"/>
              </a:rPr>
              <a:t>Do</a:t>
            </a:r>
            <a:r>
              <a:rPr lang="en-US" sz="2400" dirty="0">
                <a:latin typeface="Perpetua" panose="02020502060401020303" pitchFamily="18" charset="0"/>
              </a:rPr>
              <a:t> keep records and submit receipts of estate expenditures (Solberg)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latin typeface="Perpetua" panose="02020502060401020303" pitchFamily="18" charset="0"/>
              </a:rPr>
              <a:t>Don’t</a:t>
            </a:r>
            <a:r>
              <a:rPr lang="en-US" sz="2400" b="1" i="1" dirty="0">
                <a:latin typeface="Perpetua" panose="02020502060401020303" pitchFamily="18" charset="0"/>
              </a:rPr>
              <a:t> </a:t>
            </a:r>
            <a:r>
              <a:rPr lang="en-US" sz="2400" dirty="0">
                <a:latin typeface="Perpetua" panose="02020502060401020303" pitchFamily="18" charset="0"/>
              </a:rPr>
              <a:t>miss filing deadlines (Kennedy)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Perpetua" panose="02020502060401020303" pitchFamily="18" charset="0"/>
              </a:rPr>
              <a:t>Don’t</a:t>
            </a:r>
            <a:r>
              <a:rPr lang="en-US" sz="2400" dirty="0">
                <a:latin typeface="Perpetua" panose="02020502060401020303" pitchFamily="18" charset="0"/>
              </a:rPr>
              <a:t> charge attorney fees to one sibling who hired an attorney to assist (Kennedy)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Best practice is to keep track of time spent by Personal Representative ($60 - $70/hr. is ok)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Some leniency is permitted: no need to list “every scrap of garbage” (Solberg)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7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lifornia Supreme Court Clarifies Cost ...">
            <a:extLst>
              <a:ext uri="{FF2B5EF4-FFF2-40B4-BE49-F238E27FC236}">
                <a16:creationId xmlns:a16="http://schemas.microsoft.com/office/drawing/2014/main" id="{6D38FBE0-1B43-80CF-ED33-5CAE44496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1" y="2129028"/>
            <a:ext cx="6266769" cy="40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4A717F-4DEB-DA49-D750-8BB9AFE729DC}"/>
              </a:ext>
            </a:extLst>
          </p:cNvPr>
          <p:cNvSpPr/>
          <p:nvPr/>
        </p:nvSpPr>
        <p:spPr>
          <a:xfrm>
            <a:off x="1050587" y="368046"/>
            <a:ext cx="980548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Perpetua" panose="02020502060401020303" pitchFamily="18" charset="0"/>
              </a:rPr>
              <a:t>Some Case Law Themes for 2024-2025, cont’d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C226EE-221D-571D-9F8B-ABF43CEFA76D}"/>
              </a:ext>
            </a:extLst>
          </p:cNvPr>
          <p:cNvSpPr/>
          <p:nvPr/>
        </p:nvSpPr>
        <p:spPr>
          <a:xfrm>
            <a:off x="1815829" y="1070643"/>
            <a:ext cx="856034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erpetua" panose="02020502060401020303" pitchFamily="18" charset="0"/>
              </a:rPr>
              <a:t>Theme Three:  Fee and Cost Shifting Rules  Upheld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52086-3319-ECE7-725A-981AEAC1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90" y="6290606"/>
            <a:ext cx="1629156" cy="398695"/>
          </a:xfrm>
          <a:prstGeom prst="rect">
            <a:avLst/>
          </a:prstGeom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F745B30C-9901-4C27-3F16-E7654461740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5471" y="6151976"/>
            <a:ext cx="1961100" cy="5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428FA0-4155-F702-7936-7C71037B7698}"/>
              </a:ext>
            </a:extLst>
          </p:cNvPr>
          <p:cNvSpPr/>
          <p:nvPr/>
        </p:nvSpPr>
        <p:spPr>
          <a:xfrm>
            <a:off x="6984460" y="2073881"/>
            <a:ext cx="4555090" cy="33754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High bar to shift attorneys’ fees (Grooms, Kelley, Burd)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erpetua" panose="02020502060401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Costs are shifted to losing party (Grooms)</a:t>
            </a:r>
          </a:p>
        </p:txBody>
      </p:sp>
    </p:spTree>
    <p:extLst>
      <p:ext uri="{BB962C8B-B14F-4D97-AF65-F5344CB8AC3E}">
        <p14:creationId xmlns:p14="http://schemas.microsoft.com/office/powerpoint/2010/main" val="1778409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, notification, strikeout, talk icon ...">
            <a:extLst>
              <a:ext uri="{FF2B5EF4-FFF2-40B4-BE49-F238E27FC236}">
                <a16:creationId xmlns:a16="http://schemas.microsoft.com/office/drawing/2014/main" id="{F55430C6-AE36-F267-A2F6-A5459976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64" y="2281741"/>
            <a:ext cx="3599233" cy="34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0E39EA-31A1-1B17-EF15-5C3F809F235E}"/>
              </a:ext>
            </a:extLst>
          </p:cNvPr>
          <p:cNvSpPr/>
          <p:nvPr/>
        </p:nvSpPr>
        <p:spPr>
          <a:xfrm>
            <a:off x="1050587" y="368046"/>
            <a:ext cx="980548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Perpetua" panose="02020502060401020303" pitchFamily="18" charset="0"/>
              </a:rPr>
              <a:t>Some Case Law Themes for 2024-2025, cont’d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D85F5-4B7D-0915-BB87-F3C9205FDCD9}"/>
              </a:ext>
            </a:extLst>
          </p:cNvPr>
          <p:cNvSpPr/>
          <p:nvPr/>
        </p:nvSpPr>
        <p:spPr>
          <a:xfrm>
            <a:off x="1673156" y="1155987"/>
            <a:ext cx="856034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erpetua" panose="02020502060401020303" pitchFamily="18" charset="0"/>
              </a:rPr>
              <a:t>Theme Four:  Oral Contract to Make a Will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0E616-46CC-5138-C571-23C86914A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497" y="6151928"/>
            <a:ext cx="1629156" cy="398695"/>
          </a:xfrm>
          <a:prstGeom prst="rect">
            <a:avLst/>
          </a:prstGeom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2974BD25-E8F8-D3C8-C56E-F2CA246435B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372" y="6073744"/>
            <a:ext cx="1961100" cy="537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44A234-EC8D-E891-2EBE-26844C9D0E82}"/>
              </a:ext>
            </a:extLst>
          </p:cNvPr>
          <p:cNvSpPr/>
          <p:nvPr/>
        </p:nvSpPr>
        <p:spPr>
          <a:xfrm>
            <a:off x="1050587" y="2102396"/>
            <a:ext cx="5233480" cy="3229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Very hard to prove (</a:t>
            </a:r>
            <a:r>
              <a:rPr lang="en-US" sz="2800" dirty="0" err="1">
                <a:latin typeface="Perpetua" panose="02020502060401020303" pitchFamily="18" charset="0"/>
              </a:rPr>
              <a:t>Kalisty</a:t>
            </a:r>
            <a:r>
              <a:rPr lang="en-US" sz="2800" dirty="0">
                <a:latin typeface="Perpetua" panose="02020502060401020303" pitchFamily="18" charset="0"/>
              </a:rPr>
              <a:t>; Buck v. McCaffery)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erpetua" panose="02020502060401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Escheat?  (See </a:t>
            </a:r>
            <a:r>
              <a:rPr lang="en-US" sz="2800" dirty="0" err="1">
                <a:latin typeface="Perpetua" panose="02020502060401020303" pitchFamily="18" charset="0"/>
              </a:rPr>
              <a:t>Kalisty</a:t>
            </a:r>
            <a:r>
              <a:rPr lang="en-US" sz="2800" dirty="0">
                <a:latin typeface="Perpetua" panose="02020502060401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7167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One-Hit Wonders! — Barking Legs">
            <a:extLst>
              <a:ext uri="{FF2B5EF4-FFF2-40B4-BE49-F238E27FC236}">
                <a16:creationId xmlns:a16="http://schemas.microsoft.com/office/drawing/2014/main" id="{3A40CB69-681E-5C9D-8953-72203EEF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0" y="2070387"/>
            <a:ext cx="4134258" cy="42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815AD5-963E-CE2D-0D0A-ABC27860C0EA}"/>
              </a:ext>
            </a:extLst>
          </p:cNvPr>
          <p:cNvSpPr/>
          <p:nvPr/>
        </p:nvSpPr>
        <p:spPr>
          <a:xfrm>
            <a:off x="1050587" y="368046"/>
            <a:ext cx="980548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Perpetua" panose="02020502060401020303" pitchFamily="18" charset="0"/>
              </a:rPr>
              <a:t>Some Case Law Themes for 2024-2025, cont’d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909ABD-F29A-9FB2-D585-FADF23956E01}"/>
              </a:ext>
            </a:extLst>
          </p:cNvPr>
          <p:cNvSpPr/>
          <p:nvPr/>
        </p:nvSpPr>
        <p:spPr>
          <a:xfrm>
            <a:off x="1673156" y="1155987"/>
            <a:ext cx="8560341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erpetua" panose="02020502060401020303" pitchFamily="18" charset="0"/>
              </a:rPr>
              <a:t>Theme Five:  One-Hit (case law) Wonders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48B71-A1F3-AE05-F96D-FF39C930C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41" y="6091259"/>
            <a:ext cx="1629156" cy="398695"/>
          </a:xfrm>
          <a:prstGeom prst="rect">
            <a:avLst/>
          </a:prstGeom>
        </p:spPr>
      </p:pic>
      <p:pic>
        <p:nvPicPr>
          <p:cNvPr id="5" name="Google Shape;1470;p173">
            <a:extLst>
              <a:ext uri="{FF2B5EF4-FFF2-40B4-BE49-F238E27FC236}">
                <a16:creationId xmlns:a16="http://schemas.microsoft.com/office/drawing/2014/main" id="{93985AF4-F0FD-F500-3424-8C4A1D5D34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2319" y="6021943"/>
            <a:ext cx="1961100" cy="537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2D4A8A-E4AB-84E2-BE1F-F4CB16554978}"/>
              </a:ext>
            </a:extLst>
          </p:cNvPr>
          <p:cNvSpPr/>
          <p:nvPr/>
        </p:nvSpPr>
        <p:spPr>
          <a:xfrm>
            <a:off x="5408579" y="2070387"/>
            <a:ext cx="5564221" cy="36316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When is a gift complete/deathbed gifts (Solberg)</a:t>
            </a:r>
          </a:p>
          <a:p>
            <a:endParaRPr lang="en-US" sz="2400" dirty="0"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Laches after 40 years?  (Hall v. Mundy)</a:t>
            </a:r>
          </a:p>
          <a:p>
            <a:endParaRPr lang="en-US" sz="2400" dirty="0"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Ouster (Campo)</a:t>
            </a:r>
          </a:p>
          <a:p>
            <a:endParaRPr lang="en-US" sz="2400" dirty="0"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Guardianship real estate (J.H.C. III case)</a:t>
            </a:r>
          </a:p>
        </p:txBody>
      </p:sp>
    </p:spTree>
    <p:extLst>
      <p:ext uri="{BB962C8B-B14F-4D97-AF65-F5344CB8AC3E}">
        <p14:creationId xmlns:p14="http://schemas.microsoft.com/office/powerpoint/2010/main" val="1627642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9686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49FF8-06F5-AE54-BE20-837F764C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71" y="812339"/>
            <a:ext cx="3685035" cy="324609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Perpetua" panose="02020502060401020303" pitchFamily="18" charset="0"/>
              </a:rPr>
              <a:t>Thank you!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E690AA-FBE0-23AE-3A38-7289E797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471" y="4270459"/>
            <a:ext cx="3597442" cy="22017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Perpetua" panose="02020502060401020303" pitchFamily="18" charset="0"/>
              </a:rPr>
              <a:t>Jocelyn Borowsky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Perpetua" panose="02020502060401020303" pitchFamily="18" charset="0"/>
              </a:rPr>
              <a:t>Greg Weinig</a:t>
            </a:r>
          </a:p>
          <a:p>
            <a:pPr marL="0" indent="0">
              <a:buNone/>
            </a:pPr>
            <a:endParaRPr lang="en-US" sz="2002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6280978"/>
            <a:ext cx="1524000" cy="523396"/>
          </a:xfrm>
          <a:prstGeom prst="rect">
            <a:avLst/>
          </a:prstGeom>
        </p:spPr>
      </p:pic>
      <p:pic>
        <p:nvPicPr>
          <p:cNvPr id="3" name="Picture 2" descr="Roger Stone or Richard Nixon: Who wore ...">
            <a:extLst>
              <a:ext uri="{FF2B5EF4-FFF2-40B4-BE49-F238E27FC236}">
                <a16:creationId xmlns:a16="http://schemas.microsoft.com/office/drawing/2014/main" id="{75E5EA81-F02E-C7E5-145A-99C1AAF2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41" y="1011268"/>
            <a:ext cx="5790247" cy="45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470;p173">
            <a:extLst>
              <a:ext uri="{FF2B5EF4-FFF2-40B4-BE49-F238E27FC236}">
                <a16:creationId xmlns:a16="http://schemas.microsoft.com/office/drawing/2014/main" id="{2DCF0533-FDE0-B773-368D-F5144FBD09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0089" y="6203574"/>
            <a:ext cx="1961100" cy="537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35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12B9-9562-9B24-4EFD-2D7A8CA7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920935"/>
            <a:ext cx="10515600" cy="1325565"/>
          </a:xfrm>
        </p:spPr>
        <p:txBody>
          <a:bodyPr>
            <a:no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</a:rPr>
              <a:t>Exercise of Discretion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0"/>
              </a:rPr>
              <a:t>(Section 3315)</a:t>
            </a:r>
            <a:endParaRPr lang="en-US" sz="4800" dirty="0">
              <a:latin typeface="Perpetua" panose="02020502060401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9A91E-C1CF-2955-EE39-CBBCF3B6E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0027"/>
            <a:ext cx="10515600" cy="43513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000" dirty="0">
                <a:latin typeface="Perpetua" panose="02020502060401020303" pitchFamily="18" charset="0"/>
              </a:rPr>
              <a:t>Recall that Section 3315 currently provides:</a:t>
            </a:r>
          </a:p>
          <a:p>
            <a:pPr marL="457080" lvl="1" algn="just"/>
            <a:r>
              <a:rPr lang="en-US" sz="2800" dirty="0">
                <a:latin typeface="Perpetua" panose="02020502060401020303" pitchFamily="18" charset="0"/>
                <a:ea typeface="Calibri" panose="020F0502020204030204" pitchFamily="34" charset="0"/>
              </a:rPr>
              <a:t>Subsection (a): under Delaware law, a Trustee’s exercise of discretion is governed by Restatement of Trusts (Second) section 187 (not by Restatement of Trusts (Third) sections 50 and 60)</a:t>
            </a:r>
          </a:p>
          <a:p>
            <a:pPr marL="457080" lvl="1" algn="just"/>
            <a:r>
              <a:rPr lang="en-US" sz="2800" dirty="0">
                <a:effectLst/>
                <a:latin typeface="Perpetua" panose="02020502060401020303" pitchFamily="18" charset="0"/>
                <a:ea typeface="Calibri" panose="020F0502020204030204" pitchFamily="34" charset="0"/>
              </a:rPr>
              <a:t>Subsection (b): heavily curtails the ability of a beneficiary of a discretionary trust to compel a distribution</a:t>
            </a:r>
          </a:p>
          <a:p>
            <a:pPr marL="457080" lvl="1" algn="just"/>
            <a:r>
              <a:rPr lang="en-US" sz="2800" dirty="0">
                <a:effectLst/>
                <a:latin typeface="Perpetua" panose="02020502060401020303" pitchFamily="18" charset="0"/>
                <a:ea typeface="Calibri" panose="020F0502020204030204" pitchFamily="34" charset="0"/>
              </a:rPr>
              <a:t>Subsection (c): rules regarding letters of wishes (see Trust Act 2024)</a:t>
            </a:r>
            <a:endParaRPr lang="en-US" sz="2800" dirty="0">
              <a:latin typeface="Perpetua" panose="02020502060401020303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689D-71F7-D64D-B410-404127714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285" y="6105208"/>
            <a:ext cx="1524000" cy="523396"/>
          </a:xfrm>
          <a:prstGeom prst="rect">
            <a:avLst/>
          </a:prstGeom>
        </p:spPr>
      </p:pic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57F0905C-72B9-B68A-6659-956A01AD96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700" y="6091279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1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3286-766C-BED6-159F-970E96EB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7" y="741641"/>
            <a:ext cx="10515600" cy="1325565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Perpetua" panose="02020502060401020303" pitchFamily="18" charset="0"/>
              </a:rPr>
              <a:t>Exercise of Discretion – </a:t>
            </a:r>
            <a:r>
              <a:rPr lang="en-US" sz="4900" b="1" dirty="0">
                <a:latin typeface="Perpetua" panose="02020502060401020303" pitchFamily="18" charset="0"/>
              </a:rPr>
              <a:t>3315 subsection (b) already provided (before TA 2025):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3ED80-83EA-EB12-D0C1-376EB971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06665"/>
            <a:ext cx="10515600" cy="3796599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3600" dirty="0">
                <a:latin typeface="Perpetua" panose="02020502060401020303" pitchFamily="18" charset="0"/>
              </a:rPr>
              <a:t>A beneficiary eligible for distributions has a discretionary interest.</a:t>
            </a:r>
          </a:p>
          <a:p>
            <a:pPr lvl="1"/>
            <a:r>
              <a:rPr lang="en-US" sz="3600" dirty="0">
                <a:latin typeface="Perpetua" panose="02020502060401020303" pitchFamily="18" charset="0"/>
              </a:rPr>
              <a:t>Discretionary interest = “mere expectancy, not a property right”</a:t>
            </a:r>
          </a:p>
          <a:p>
            <a:pPr lvl="1"/>
            <a:r>
              <a:rPr lang="en-US" sz="3600" dirty="0">
                <a:latin typeface="Perpetua" panose="02020502060401020303" pitchFamily="18" charset="0"/>
              </a:rPr>
              <a:t>Previous point applies even if subject to ascertainable standard</a:t>
            </a:r>
          </a:p>
          <a:p>
            <a:pPr lvl="1"/>
            <a:r>
              <a:rPr lang="en-US" sz="3600" dirty="0">
                <a:latin typeface="Perpetua" panose="02020502060401020303" pitchFamily="18" charset="0"/>
              </a:rPr>
              <a:t>Even (seemingly mandatory) language such as “shall” still creates a discretionary interest if qualified by discretionary distribution language</a:t>
            </a:r>
          </a:p>
          <a:p>
            <a:pPr lvl="1"/>
            <a:endParaRPr lang="en-US" sz="3600" dirty="0">
              <a:latin typeface="Perpetua" panose="02020502060401020303" pitchFamily="18" charset="0"/>
            </a:endParaRPr>
          </a:p>
          <a:p>
            <a:pPr marL="457088" lvl="1" indent="0">
              <a:buNone/>
            </a:pPr>
            <a:endParaRPr lang="en-US" sz="3600" dirty="0">
              <a:latin typeface="Perpetua" panose="0202050206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C887C-695D-CCB9-1044-E745E6795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70" y="6041566"/>
            <a:ext cx="1524000" cy="523396"/>
          </a:xfrm>
          <a:prstGeom prst="rect">
            <a:avLst/>
          </a:prstGeom>
        </p:spPr>
      </p:pic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B65B4B89-26C2-850D-0D9F-C33352A1C0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2840" y="6027637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927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963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4119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5D095D3E-C464-41D5-87FA-07742698A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062" name="Color">
              <a:extLst>
                <a:ext uri="{FF2B5EF4-FFF2-40B4-BE49-F238E27FC236}">
                  <a16:creationId xmlns:a16="http://schemas.microsoft.com/office/drawing/2014/main" id="{7722DCE9-76F1-42AC-AC0A-487CFB087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3" name="Color">
              <a:extLst>
                <a:ext uri="{FF2B5EF4-FFF2-40B4-BE49-F238E27FC236}">
                  <a16:creationId xmlns:a16="http://schemas.microsoft.com/office/drawing/2014/main" id="{B29A5FA1-D0E7-448B-AB7D-032F01D5B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65" name="Color">
            <a:extLst>
              <a:ext uri="{FF2B5EF4-FFF2-40B4-BE49-F238E27FC236}">
                <a16:creationId xmlns:a16="http://schemas.microsoft.com/office/drawing/2014/main" id="{C58F402F-FDB5-409B-8818-B6FCE06E5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F1F9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10 Of The Worst Celebrity Rappers">
            <a:extLst>
              <a:ext uri="{FF2B5EF4-FFF2-40B4-BE49-F238E27FC236}">
                <a16:creationId xmlns:a16="http://schemas.microsoft.com/office/drawing/2014/main" id="{EA6650C5-B9BA-F77E-2C0D-9D31C95B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7307" y="1192035"/>
            <a:ext cx="6711526" cy="446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1" name="Freeform: Shape 207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2" name="Freeform: Shape 207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085AD8-A0F7-D2E7-9846-8F282E4B1B32}"/>
              </a:ext>
            </a:extLst>
          </p:cNvPr>
          <p:cNvSpPr/>
          <p:nvPr/>
        </p:nvSpPr>
        <p:spPr>
          <a:xfrm>
            <a:off x="1012644" y="842332"/>
            <a:ext cx="3585114" cy="2782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solidFill>
                  <a:schemeClr val="tx2"/>
                </a:solidFill>
                <a:latin typeface="Perpetua" panose="02020502060401020303" pitchFamily="18" charset="0"/>
                <a:ea typeface="+mj-ea"/>
                <a:cs typeface="+mj-cs"/>
              </a:rPr>
              <a:t>Despite all that, at least one commentator thought ……</a:t>
            </a:r>
            <a:endParaRPr lang="en-US" sz="4100" kern="1200" dirty="0">
              <a:solidFill>
                <a:schemeClr val="tx2"/>
              </a:solidFill>
              <a:latin typeface="Perpetua" panose="02020502060401020303" pitchFamily="18" charset="0"/>
              <a:ea typeface="+mj-ea"/>
              <a:cs typeface="+mj-cs"/>
            </a:endParaRPr>
          </a:p>
        </p:txBody>
      </p:sp>
      <p:pic>
        <p:nvPicPr>
          <p:cNvPr id="3" name="Google Shape;1470;p173">
            <a:extLst>
              <a:ext uri="{FF2B5EF4-FFF2-40B4-BE49-F238E27FC236}">
                <a16:creationId xmlns:a16="http://schemas.microsoft.com/office/drawing/2014/main" id="{3B8B9D80-07FC-AA65-1A22-4C6B5041A4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8482" y="6168171"/>
            <a:ext cx="1961100" cy="537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8B557E-2408-103C-AC03-546BD4410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38" y="6168171"/>
            <a:ext cx="1524000" cy="5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A376-0EC3-F648-AA24-BC95E8EF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Perpetua" panose="02020502060401020303" pitchFamily="18" charset="0"/>
              </a:rPr>
              <a:t>Exercise of Discretion –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CD34C-E746-73A7-F29F-C27408C15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597"/>
            <a:ext cx="10515600" cy="4059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Perpetua" panose="02020502060401020303" pitchFamily="18" charset="0"/>
              </a:rPr>
              <a:t>….. that the pre-TA 2025 language of Section 3315 wasn’t as clear as language in its predecessor (former subsection (f) of Section 3536), which stated: </a:t>
            </a:r>
          </a:p>
          <a:p>
            <a:pPr marL="0" indent="0">
              <a:buNone/>
            </a:pPr>
            <a:r>
              <a:rPr lang="en-US" sz="4000" dirty="0">
                <a:latin typeface="Perpetua" panose="02020502060401020303" pitchFamily="18" charset="0"/>
              </a:rPr>
              <a:t>“A discretionary interest is neither a property interest </a:t>
            </a:r>
            <a:r>
              <a:rPr lang="en-US" sz="4000" i="1" dirty="0">
                <a:latin typeface="Perpetua" panose="02020502060401020303" pitchFamily="18" charset="0"/>
              </a:rPr>
              <a:t>nor an enforceable right</a:t>
            </a:r>
            <a:r>
              <a:rPr lang="en-US" sz="4000" dirty="0">
                <a:latin typeface="Perpetua" panose="02020502060401020303" pitchFamily="18" charset="0"/>
              </a:rPr>
              <a:t> – it is a mere expectancy” (emphasis ours).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20109-EF60-8578-0C67-A69BC2044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43" y="6230113"/>
            <a:ext cx="1524000" cy="523396"/>
          </a:xfrm>
          <a:prstGeom prst="rect">
            <a:avLst/>
          </a:prstGeom>
        </p:spPr>
      </p:pic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378C601C-5AC8-85D4-52E9-5771AFE8F0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1256" y="6142706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09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D150E-800D-752A-2B6A-E8F3370C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70AE-B775-C8C8-BDE1-C1E90BF3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Perpetua" panose="02020502060401020303" pitchFamily="18" charset="0"/>
              </a:rPr>
              <a:t>Exercise of Discretion –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87BFD-C435-D39E-86F4-EB19A9D1B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597"/>
            <a:ext cx="10515600" cy="40596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latin typeface="Perpetua" panose="02020502060401020303" pitchFamily="18" charset="0"/>
              </a:rPr>
              <a:t>Though we respectfully disagree, for the sake of crystal clarity, we:</a:t>
            </a:r>
          </a:p>
          <a:p>
            <a:r>
              <a:rPr lang="en-US" sz="4000" dirty="0">
                <a:latin typeface="Perpetua" panose="02020502060401020303" pitchFamily="18" charset="0"/>
              </a:rPr>
              <a:t>Added to subsection (b) the sentence “A beneficiary that has a discretionary interest in a trust shall not be deemed to have a right to compel a distribution from the trust.”</a:t>
            </a:r>
          </a:p>
          <a:p>
            <a:r>
              <a:rPr lang="en-US" sz="4000" dirty="0">
                <a:latin typeface="Perpetua" panose="02020502060401020303" pitchFamily="18" charset="0"/>
              </a:rPr>
              <a:t>Moved the sentence stating that it does not alter subsection (a)’s standard of review from the end of (b) to follow this new sentence.</a:t>
            </a:r>
          </a:p>
          <a:p>
            <a:pPr marL="0" indent="0">
              <a:buNone/>
            </a:pPr>
            <a:endParaRPr lang="en-US" sz="4000" dirty="0">
              <a:latin typeface="Perpetua" panose="0202050206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C04CE-4A95-CD1E-2065-2D56220A1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43" y="6230113"/>
            <a:ext cx="1524000" cy="523396"/>
          </a:xfrm>
          <a:prstGeom prst="rect">
            <a:avLst/>
          </a:prstGeom>
        </p:spPr>
      </p:pic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5F52AEEF-74D6-B258-D7E8-DF1193BC61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0984" y="6142705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57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1BA83-845A-F76C-8867-FFF9345B3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7B43-3688-FBBC-7F0C-A2737467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115625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Perpetua" panose="02020502060401020303" pitchFamily="18" charset="0"/>
              </a:rPr>
              <a:t>Exercise of Discretion –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CF18D-5049-B5EC-A534-68EC7291A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0596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latin typeface="Perpetua" panose="02020502060401020303" pitchFamily="18" charset="0"/>
              </a:rPr>
              <a:t>So now the middle section of 3315(b) reads:</a:t>
            </a:r>
          </a:p>
          <a:p>
            <a:pPr marL="0" indent="0">
              <a:buNone/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“A beneficiary that has a discretionary interest in a trust shall not be deemed to have a right to compel a distribution from the trust. Nothing within this subsection, however, shall be deemed to alter the standard of review of the discretion of the fiduciary under subsection (a) of this section.”</a:t>
            </a:r>
            <a:endParaRPr lang="en-US" sz="4000" dirty="0">
              <a:latin typeface="Perpetua" panose="0202050206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3DDAD-D7C7-969A-CF70-014940FB0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43" y="6230113"/>
            <a:ext cx="1524000" cy="523396"/>
          </a:xfrm>
          <a:prstGeom prst="rect">
            <a:avLst/>
          </a:prstGeom>
        </p:spPr>
      </p:pic>
      <p:pic>
        <p:nvPicPr>
          <p:cNvPr id="6" name="Google Shape;1470;p173">
            <a:extLst>
              <a:ext uri="{FF2B5EF4-FFF2-40B4-BE49-F238E27FC236}">
                <a16:creationId xmlns:a16="http://schemas.microsoft.com/office/drawing/2014/main" id="{B3C09C27-AC73-EE93-9ECC-2F9ED9A621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3707" y="6142705"/>
            <a:ext cx="1961100" cy="53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20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roperties xmlns="http://www.imanage.com/work/xmlschema">
  <documentid>DM2!20416357.1</documentid>
  <senderid>JMBOROWSKY</senderid>
  <senderemail>JMBOROWSKY@DUANEMORRIS.COM</senderemail>
  <lastmodified>2024-10-24T21:15:23.0000000-04:00</lastmodified>
  <database>DM2</database>
</properties>
</file>

<file path=customXml/itemProps1.xml><?xml version="1.0" encoding="utf-8"?>
<ds:datastoreItem xmlns:ds="http://schemas.openxmlformats.org/officeDocument/2006/customXml" ds:itemID="{ABB3406C-3E33-4F4A-97E6-EFFA8B248443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906</TotalTime>
  <Words>1739</Words>
  <Application>Microsoft Office PowerPoint</Application>
  <PresentationFormat>Widescreen</PresentationFormat>
  <Paragraphs>152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Forte</vt:lpstr>
      <vt:lpstr>Impact</vt:lpstr>
      <vt:lpstr>Perpetua</vt:lpstr>
      <vt:lpstr>Times New Roman</vt:lpstr>
      <vt:lpstr>Office Theme</vt:lpstr>
      <vt:lpstr>Survive  and  Thrive  with  Trust Act 25!  Jocelyn Borowsky Duane Morris LLP  Greg Weinig Connolly Gallagher LLP </vt:lpstr>
      <vt:lpstr>PowerPoint Presentation</vt:lpstr>
      <vt:lpstr>Trust Act 2025: Four Themes this Year</vt:lpstr>
      <vt:lpstr>Exercise of Discretion  (Section 3315)</vt:lpstr>
      <vt:lpstr>Exercise of Discretion – 3315 subsection (b) already provided (before TA 2025):</vt:lpstr>
      <vt:lpstr>PowerPoint Presentation</vt:lpstr>
      <vt:lpstr>Exercise of Discretion – cont’d</vt:lpstr>
      <vt:lpstr>Exercise of Discretion – cont’d</vt:lpstr>
      <vt:lpstr>Exercise of Discretion – cont’d</vt:lpstr>
      <vt:lpstr>PowerPoint Presentation</vt:lpstr>
      <vt:lpstr>Purpose Trusts (Section 3556 et al.)</vt:lpstr>
      <vt:lpstr>Purpose Trusts (continued)</vt:lpstr>
      <vt:lpstr>Purpose Trusts (continued)</vt:lpstr>
      <vt:lpstr>Purpose Trust (continued)</vt:lpstr>
      <vt:lpstr>Resignation of Officeholders </vt:lpstr>
      <vt:lpstr>Resignation of Officeholders– cont’d</vt:lpstr>
      <vt:lpstr>PowerPoint Presentation</vt:lpstr>
      <vt:lpstr>Gifts Between Spouses (Title 13, section 1513)</vt:lpstr>
      <vt:lpstr>PowerPoint Presentation</vt:lpstr>
      <vt:lpstr>Intestacy - Child – Parent - Issue</vt:lpstr>
      <vt:lpstr>Transfer on Death Deeds (not in TA 2025 – separate legislation)</vt:lpstr>
      <vt:lpstr>TOD Deeds </vt:lpstr>
      <vt:lpstr>TOD Deeds (cont’d) </vt:lpstr>
      <vt:lpstr>TOD Deeds are “nontestamentary” – but note: </vt:lpstr>
      <vt:lpstr>TOD Deeds (cont’d) –  Other features</vt:lpstr>
      <vt:lpstr>TOD Deeds (cont’d) –  Professionals should note:</vt:lpstr>
      <vt:lpstr>Case law updates involving Delaware trusts  (Oct. 2024-Oct. 2025)</vt:lpstr>
      <vt:lpstr>Eicoff -  actions in both Delaware and Florida</vt:lpstr>
      <vt:lpstr>PowerPoint Presentation</vt:lpstr>
      <vt:lpstr>Rust v. Rust (2 decisions)</vt:lpstr>
      <vt:lpstr>Burd v. Elliman   (pre-mortem validation decision after trial)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Delaware Bankers Association Trust Conference</dc:title>
  <dc:creator>Gregory J. Weinig</dc:creator>
  <cp:lastModifiedBy>Gregory J. Weinig</cp:lastModifiedBy>
  <cp:revision>82</cp:revision>
  <dcterms:created xsi:type="dcterms:W3CDTF">2023-10-02T13:54:00Z</dcterms:created>
  <dcterms:modified xsi:type="dcterms:W3CDTF">2025-10-22T15:22:00Z</dcterms:modified>
</cp:coreProperties>
</file>